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5125700" cy="10693400"/>
  <p:notesSz cx="151257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45"/>
    <p:restoredTop sz="94623"/>
  </p:normalViewPr>
  <p:slideViewPr>
    <p:cSldViewPr>
      <p:cViewPr>
        <p:scale>
          <a:sx n="170" d="100"/>
          <a:sy n="170" d="100"/>
        </p:scale>
        <p:origin x="3424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02205F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5119985" cy="10692130"/>
          </a:xfrm>
          <a:custGeom>
            <a:avLst/>
            <a:gdLst/>
            <a:ahLst/>
            <a:cxnLst/>
            <a:rect l="l" t="t" r="r" b="b"/>
            <a:pathLst>
              <a:path w="15119985" h="10692130">
                <a:moveTo>
                  <a:pt x="15119985" y="0"/>
                </a:moveTo>
                <a:lnTo>
                  <a:pt x="0" y="0"/>
                </a:lnTo>
                <a:lnTo>
                  <a:pt x="0" y="10692003"/>
                </a:lnTo>
                <a:lnTo>
                  <a:pt x="15119985" y="10692003"/>
                </a:lnTo>
                <a:lnTo>
                  <a:pt x="15119985" y="0"/>
                </a:lnTo>
                <a:close/>
              </a:path>
            </a:pathLst>
          </a:custGeom>
          <a:solidFill>
            <a:srgbClr val="02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2205F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2205F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29996" y="630009"/>
            <a:ext cx="13860144" cy="9432290"/>
          </a:xfrm>
          <a:custGeom>
            <a:avLst/>
            <a:gdLst/>
            <a:ahLst/>
            <a:cxnLst/>
            <a:rect l="l" t="t" r="r" b="b"/>
            <a:pathLst>
              <a:path w="13860144" h="9432290">
                <a:moveTo>
                  <a:pt x="13860005" y="0"/>
                </a:moveTo>
                <a:lnTo>
                  <a:pt x="0" y="0"/>
                </a:lnTo>
                <a:lnTo>
                  <a:pt x="0" y="9431997"/>
                </a:lnTo>
                <a:lnTo>
                  <a:pt x="13860005" y="9431997"/>
                </a:lnTo>
                <a:lnTo>
                  <a:pt x="13860005" y="0"/>
                </a:lnTo>
                <a:close/>
              </a:path>
            </a:pathLst>
          </a:custGeom>
          <a:solidFill>
            <a:srgbClr val="02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30738" y="630009"/>
            <a:ext cx="8159250" cy="943199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4358" y="975919"/>
            <a:ext cx="1951405" cy="1555433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7271" y="2685706"/>
            <a:ext cx="2410612" cy="721499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629996" y="630008"/>
            <a:ext cx="6288405" cy="9432290"/>
          </a:xfrm>
          <a:custGeom>
            <a:avLst/>
            <a:gdLst/>
            <a:ahLst/>
            <a:cxnLst/>
            <a:rect l="l" t="t" r="r" b="b"/>
            <a:pathLst>
              <a:path w="6288405" h="9432290">
                <a:moveTo>
                  <a:pt x="6287998" y="0"/>
                </a:moveTo>
                <a:lnTo>
                  <a:pt x="3143999" y="0"/>
                </a:lnTo>
                <a:lnTo>
                  <a:pt x="3143999" y="3143999"/>
                </a:lnTo>
                <a:lnTo>
                  <a:pt x="0" y="3143999"/>
                </a:lnTo>
                <a:lnTo>
                  <a:pt x="0" y="9431998"/>
                </a:lnTo>
                <a:lnTo>
                  <a:pt x="6287998" y="9431998"/>
                </a:lnTo>
                <a:lnTo>
                  <a:pt x="6287998" y="3143999"/>
                </a:lnTo>
                <a:lnTo>
                  <a:pt x="6287998" y="0"/>
                </a:lnTo>
                <a:close/>
              </a:path>
            </a:pathLst>
          </a:custGeom>
          <a:solidFill>
            <a:srgbClr val="02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02205F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7300" y="453480"/>
            <a:ext cx="11494135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02205F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1900" y="2207133"/>
            <a:ext cx="13864590" cy="7176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788652" y="10049300"/>
            <a:ext cx="3336290" cy="20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6/19/26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321603" y="10049300"/>
            <a:ext cx="219709" cy="206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1" i="0">
                <a:solidFill>
                  <a:srgbClr val="02205F"/>
                </a:solidFill>
                <a:latin typeface="Source Sans 3 SemiBold"/>
                <a:cs typeface="Source Sans 3 SemiBold"/>
              </a:defRPr>
            </a:lvl1pPr>
          </a:lstStyle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6.xml"/><Relationship Id="rId7" Type="http://schemas.openxmlformats.org/officeDocument/2006/relationships/slide" Target="slide2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5" Type="http://schemas.openxmlformats.org/officeDocument/2006/relationships/slide" Target="slide18.xml"/><Relationship Id="rId10" Type="http://schemas.openxmlformats.org/officeDocument/2006/relationships/slide" Target="slide28.xml"/><Relationship Id="rId4" Type="http://schemas.openxmlformats.org/officeDocument/2006/relationships/slide" Target="slide12.xml"/><Relationship Id="rId9" Type="http://schemas.openxmlformats.org/officeDocument/2006/relationships/slide" Target="slide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5299" y="6460473"/>
            <a:ext cx="4406900" cy="244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940"/>
              </a:lnSpc>
              <a:spcBef>
                <a:spcPts val="100"/>
              </a:spcBef>
            </a:pPr>
            <a:r>
              <a:rPr sz="4400" spc="-120" dirty="0">
                <a:solidFill>
                  <a:srgbClr val="20C4F4"/>
                </a:solidFill>
              </a:rPr>
              <a:t>2026 </a:t>
            </a:r>
            <a:r>
              <a:rPr sz="4400" dirty="0">
                <a:solidFill>
                  <a:srgbClr val="20C4F4"/>
                </a:solidFill>
              </a:rPr>
              <a:t>–</a:t>
            </a:r>
            <a:r>
              <a:rPr sz="4400" spc="-114" dirty="0">
                <a:solidFill>
                  <a:srgbClr val="20C4F4"/>
                </a:solidFill>
              </a:rPr>
              <a:t> </a:t>
            </a:r>
            <a:r>
              <a:rPr sz="4400" spc="-20" dirty="0">
                <a:solidFill>
                  <a:srgbClr val="20C4F4"/>
                </a:solidFill>
              </a:rPr>
              <a:t>2028</a:t>
            </a:r>
            <a:endParaRPr sz="4400"/>
          </a:p>
          <a:p>
            <a:pPr marL="12700" marR="5080">
              <a:lnSpc>
                <a:spcPts val="4600"/>
              </a:lnSpc>
              <a:spcBef>
                <a:spcPts val="380"/>
              </a:spcBef>
            </a:pPr>
            <a:r>
              <a:rPr sz="4400" spc="-95" dirty="0">
                <a:solidFill>
                  <a:srgbClr val="FFFFFF"/>
                </a:solidFill>
              </a:rPr>
              <a:t>Catalogue</a:t>
            </a:r>
            <a:r>
              <a:rPr sz="4400" spc="-175" dirty="0">
                <a:solidFill>
                  <a:srgbClr val="FFFFFF"/>
                </a:solidFill>
              </a:rPr>
              <a:t> </a:t>
            </a:r>
            <a:r>
              <a:rPr sz="4400" spc="-20" dirty="0">
                <a:solidFill>
                  <a:srgbClr val="FFFFFF"/>
                </a:solidFill>
              </a:rPr>
              <a:t>of</a:t>
            </a:r>
            <a:r>
              <a:rPr sz="4400" spc="-185" dirty="0">
                <a:solidFill>
                  <a:srgbClr val="FFFFFF"/>
                </a:solidFill>
              </a:rPr>
              <a:t> </a:t>
            </a:r>
            <a:r>
              <a:rPr sz="4400" spc="-20" dirty="0">
                <a:solidFill>
                  <a:srgbClr val="FFFFFF"/>
                </a:solidFill>
              </a:rPr>
              <a:t>SSAF </a:t>
            </a:r>
            <a:r>
              <a:rPr sz="4400" spc="-85" dirty="0">
                <a:solidFill>
                  <a:srgbClr val="FFFFFF"/>
                </a:solidFill>
              </a:rPr>
              <a:t>Funded</a:t>
            </a:r>
            <a:r>
              <a:rPr sz="4400" spc="-170" dirty="0">
                <a:solidFill>
                  <a:srgbClr val="FFFFFF"/>
                </a:solidFill>
              </a:rPr>
              <a:t> </a:t>
            </a:r>
            <a:r>
              <a:rPr sz="4400" spc="-10" dirty="0">
                <a:solidFill>
                  <a:srgbClr val="FFFFFF"/>
                </a:solidFill>
              </a:rPr>
              <a:t>Services </a:t>
            </a:r>
            <a:r>
              <a:rPr sz="4400" spc="-40" dirty="0">
                <a:solidFill>
                  <a:srgbClr val="FFFFFF"/>
                </a:solidFill>
              </a:rPr>
              <a:t>and</a:t>
            </a:r>
            <a:r>
              <a:rPr sz="4400" spc="-210" dirty="0">
                <a:solidFill>
                  <a:srgbClr val="FFFFFF"/>
                </a:solidFill>
              </a:rPr>
              <a:t> </a:t>
            </a:r>
            <a:r>
              <a:rPr sz="4400" spc="-10" dirty="0">
                <a:solidFill>
                  <a:srgbClr val="FFFFFF"/>
                </a:solidFill>
              </a:rPr>
              <a:t>Activities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95300" y="9366502"/>
            <a:ext cx="17310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Source Sans 3 SemiBold"/>
                <a:cs typeface="Source Sans 3 SemiBold"/>
              </a:rPr>
              <a:t>11</a:t>
            </a:r>
            <a:r>
              <a:rPr sz="2400" b="1" spc="-3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 </a:t>
            </a:r>
            <a:r>
              <a:rPr sz="2400" b="1" dirty="0">
                <a:solidFill>
                  <a:srgbClr val="FFFFFF"/>
                </a:solidFill>
                <a:latin typeface="Source Sans 3 SemiBold"/>
                <a:cs typeface="Source Sans 3 SemiBold"/>
              </a:rPr>
              <a:t>June</a:t>
            </a:r>
            <a:r>
              <a:rPr sz="2400" b="1" spc="-25" dirty="0">
                <a:solidFill>
                  <a:srgbClr val="FFFFFF"/>
                </a:solidFill>
                <a:latin typeface="Source Sans 3 SemiBold"/>
                <a:cs typeface="Source Sans 3 SemiBold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2026</a:t>
            </a:r>
            <a:endParaRPr sz="2400" dirty="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180353"/>
              </p:ext>
            </p:extLst>
          </p:nvPr>
        </p:nvGraphicFramePr>
        <p:xfrm>
          <a:off x="630000" y="1425295"/>
          <a:ext cx="13863318" cy="82340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7256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Development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8110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Training: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induction sessions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topics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like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risk, logistics,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20979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Development: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 planning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templates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checklists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tailored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534035">
                        <a:lnSpc>
                          <a:spcPts val="950"/>
                        </a:lnSpc>
                        <a:spcBef>
                          <a:spcPts val="284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Projects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Partnerships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40029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Collaborative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Programming:</a:t>
                      </a:r>
                      <a:r>
                        <a:rPr sz="800" b="1" spc="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 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scale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40970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themed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collaboration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groups,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(e.g., local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 orgs).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7813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: Lead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festivals, award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nights,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gigs,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2034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stage 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5367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Post-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Support: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 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debriefing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processes, feedback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continuous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improvement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recurring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 Burnley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 campus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0764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7846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46355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5303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4859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contractors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079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not-for-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profit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0350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sponsors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1336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358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Inclusive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respectful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 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interest.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avenues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sense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belonging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driven 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recommendations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community.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89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(Arts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Education)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9745">
                        <a:lnSpc>
                          <a:spcPct val="1580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CAPS 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354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63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deliver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cohesive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significant milestones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24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department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 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acknowledge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53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achievements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student-athletes,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coaches,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27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spectator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intervarsity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stronger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494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alumni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foundation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81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Marketing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082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39090">
                        <a:lnSpc>
                          <a:spcPts val="950"/>
                        </a:lnSpc>
                        <a:spcBef>
                          <a:spcPts val="4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034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19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1082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3876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 that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introduces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UMSU,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74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showcase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allows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join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38125" algn="just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 across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multiple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 including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98120">
                        <a:lnSpc>
                          <a:spcPts val="950"/>
                        </a:lnSpc>
                        <a:spcBef>
                          <a:spcPts val="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drink,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tours,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games,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 activities,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merchandise.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2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semester,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welcomes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returning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unique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meet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fellow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795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involved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 representatives.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41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i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O-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 takes</a:t>
                      </a:r>
                      <a:r>
                        <a:rPr sz="800" i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 one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72720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O-week,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giving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i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i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be</a:t>
                      </a:r>
                      <a:r>
                        <a:rPr sz="800" i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actively</a:t>
                      </a:r>
                      <a:r>
                        <a:rPr sz="800" i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3335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 Werribee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304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303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Elements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SASS’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cycle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24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Multiple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939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sporting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70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Coordinate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University-wide Orientation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 marR="40640">
                        <a:lnSpc>
                          <a:spcPct val="100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Oversee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introductory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 sessions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programs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28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returning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33909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5717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4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39560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729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30000" y="1425295"/>
          <a:ext cx="13863318" cy="8008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34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19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1082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3876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 that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introduces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UMSU,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747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showcase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allows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join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38125" algn="just">
                        <a:lnSpc>
                          <a:spcPts val="950"/>
                        </a:lnSpc>
                        <a:spcBef>
                          <a:spcPts val="284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 across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multiple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 including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9812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drink,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tours,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games,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 activities,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merchandise.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2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semester,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welcomes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returning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unique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meet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fellow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795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involved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 representatives.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41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i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O-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 takes</a:t>
                      </a:r>
                      <a:r>
                        <a:rPr sz="800" i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 one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72720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O-week,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giving</a:t>
                      </a:r>
                      <a:r>
                        <a:rPr sz="800" i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i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</a:t>
                      </a:r>
                      <a:r>
                        <a:rPr sz="800" i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i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be</a:t>
                      </a:r>
                      <a:r>
                        <a:rPr sz="800" i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actively</a:t>
                      </a:r>
                      <a:r>
                        <a:rPr sz="800" i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3335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 Werribee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3045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303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Elements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SASS’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cycle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24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Multiple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939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sporting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703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Coordinate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University-wide Orientation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 marR="4064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Oversee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introductory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 sessions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programs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28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returning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3909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7175">
                        <a:lnSpc>
                          <a:spcPts val="950"/>
                        </a:lnSpc>
                        <a:spcBef>
                          <a:spcPts val="4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19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95605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180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70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Ongoing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054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Stalls: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volunteers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answer 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queries,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information,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encouragement,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stationery,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snacks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 supplies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before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exams.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locations,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7am-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5pm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0797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duration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Semester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periods.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5654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website,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 eNews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1813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Guides,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brochures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posters: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509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Your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Guide, Counter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Handbook,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printing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Building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168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111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Desk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Reception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 marR="97155">
                        <a:lnSpc>
                          <a:spcPts val="95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Communications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messaging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awareness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continued engagement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 algn="just">
                        <a:lnSpc>
                          <a:spcPct val="100000"/>
                        </a:lnSpc>
                        <a:spcBef>
                          <a:spcPts val="52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6195" indent="-108585" algn="just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presence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(Instagram,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Facebook, Redbook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LinkedIn)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 algn="just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9525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 letter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74320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tools (photographers, banners,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signage, merchandise,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TV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Screen)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3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Mascot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1366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Transition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activities: 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tours,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friendly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face-to-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face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17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Reception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Visitor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064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first-point-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contact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users,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 enquiries,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facilitating 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assisting 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registration 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welcoming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 that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life.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49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rural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metro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1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regarding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facilities.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2090" algn="just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Werribee,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Dookie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Creswick Campuses.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31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 including undergraduate, postgraduate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160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study, including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undergraduate,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postgraduate, domestic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 students,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7310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alumni.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39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 academic cohorts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collaboration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Marketing.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729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324929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0000" y="1414653"/>
          <a:ext cx="13829023" cy="5939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141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050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Reproductive health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supplies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416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period products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bathrooms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477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lockers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Safer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Sex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packs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240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8760" algn="just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sanitary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/period products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 basis,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stocked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1888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Building,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955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098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Sexual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Harm Response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Prevention Program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78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Sexual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harm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response casework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6543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Gender-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violence primary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prevention programs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59715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Bystander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Intervention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71120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Disclosures Training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224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Sex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Trivia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965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571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offered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representatives, 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sometimes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 broader student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in: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 Aid,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Responsible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Alcohol,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Handling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0734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medics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7485" algn="just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psychosocial safety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 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192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 management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defence workshops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765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risk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181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Nurse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 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medical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540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practitioners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 service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nurse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clinics.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54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 OSHC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high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utilisers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193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Duty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(include Grievances)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779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appropriate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management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programs,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club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participants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respectful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conduct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participants,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staff,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494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895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national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925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UniSport Australia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173215"/>
              </p:ext>
            </p:extLst>
          </p:nvPr>
        </p:nvGraphicFramePr>
        <p:xfrm>
          <a:off x="630000" y="1425295"/>
          <a:ext cx="13829023" cy="59937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7316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7937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wellbeing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2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onsite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0734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medics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7485" algn="just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psychosocial safety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 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45440" algn="just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Responsible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Alcohol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 algn="just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Friending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86385" indent="-108585" algn="just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Mental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Week, including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OK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96850" indent="-108585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Paint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Therapy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Therapy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48335">
                        <a:lnSpc>
                          <a:spcPct val="158000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811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Activation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44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Fortnightly Mental health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 activities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(Yoga,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Pilates, Zumba,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Meditation)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Speed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Friending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3525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Mental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Week, including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OK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Movement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 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outlet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different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facets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life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themes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334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expressive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Dance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Drama)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651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Exploration Class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(Event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celebrating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different dance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styles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 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world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helping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loosen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release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some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stress)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7314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Expression Sessions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(listen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music,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instruments, sing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few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songs,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some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mindfulness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relaxed,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pressure environment)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6129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Therapy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Dogs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Petting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Zoo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relax,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stress,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enjoy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some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animal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companionship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during busy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periods)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2069" algn="just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Werribee,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09550" indent="-108585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75590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9710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70205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9080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Nurse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direct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accessing 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coordinating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2069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54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 OSHC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high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utilisers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8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Communities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liaises 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continuity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4901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611783"/>
              </p:ext>
            </p:extLst>
          </p:nvPr>
        </p:nvGraphicFramePr>
        <p:xfrm>
          <a:off x="630000" y="1425295"/>
          <a:ext cx="13829023" cy="8493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714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19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6506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92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campaigns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Disabilities,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Women’s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POC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382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 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0495">
                        <a:lnSpc>
                          <a:spcPts val="950"/>
                        </a:lnSpc>
                      </a:pP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6854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recommended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2227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Rainbow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Tick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Accreditation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implement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037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937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Program: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Meaningful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 with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Nations students,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 collaboration,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reconciliation,</a:t>
                      </a:r>
                      <a:r>
                        <a:rPr sz="800" spc="9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recognition 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Indigenous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voice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culture.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270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GBV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Compliance: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alignment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Operations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National Higher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Code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GBV.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446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AWEI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Accreditation: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Achieve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AWEI accreditation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ensure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inclusive practice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 delivery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LGBTQIA+ community.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9539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382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 programs.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1747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equity programs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 inclusive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environments that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remove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barriers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7465" indent="-108585">
                        <a:lnSpc>
                          <a:spcPts val="950"/>
                        </a:lnSpc>
                        <a:spcBef>
                          <a:spcPts val="60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Friendly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Gyms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Nights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members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allies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broader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LGBTIQA+ community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3975" indent="-108585">
                        <a:lnSpc>
                          <a:spcPts val="950"/>
                        </a:lnSpc>
                        <a:spcBef>
                          <a:spcPts val="56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Early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groundwork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Islamic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Women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had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wanted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attend enabled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removal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some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barriers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participation.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4447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Indigenous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Indigenous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Nationals administration</a:t>
                      </a:r>
                      <a:r>
                        <a:rPr sz="800" spc="8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191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(Buroinjin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Indigenous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game)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01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activations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r>
                        <a:rPr sz="800" b="1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participation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3337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increase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3081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targeted programs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Moondani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Yalingwa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Aboriginal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Torres Strait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strategy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Narrm Scholars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144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spaces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 through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pop-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 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50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bespoke programs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including smaller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metropolitan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regional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69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 cohorts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73990">
                        <a:lnSpc>
                          <a:spcPct val="158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 UMSU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6860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Association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5717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Scholarship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6670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Group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4901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4901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70704"/>
              </p:ext>
            </p:extLst>
          </p:nvPr>
        </p:nvGraphicFramePr>
        <p:xfrm>
          <a:off x="630000" y="1425295"/>
          <a:ext cx="13829023" cy="7939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9215">
                <a:tc>
                  <a:txBody>
                    <a:bodyPr/>
                    <a:lstStyle/>
                    <a:p>
                      <a:pPr marR="55244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8290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Gender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Affirmation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50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transgender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gender 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 including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gender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affirmation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appropriate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agencies,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 resources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558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 across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seeking support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topic.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258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Chancellery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53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Faculties,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organisations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240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points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collaboration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0590">
                <a:tc>
                  <a:txBody>
                    <a:bodyPr/>
                    <a:lstStyle/>
                    <a:p>
                      <a:pPr marR="55244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84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Autonomous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742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Autonomous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collectives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connect, relax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65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self-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autonomous groups.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7265">
                <a:tc>
                  <a:txBody>
                    <a:bodyPr/>
                    <a:lstStyle/>
                    <a:p>
                      <a:pPr marR="55244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097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clothes swap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92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clothes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swap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operating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semester.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drop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off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pick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clothes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questions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asked.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run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Department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1686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6155">
                <a:tc>
                  <a:txBody>
                    <a:bodyPr/>
                    <a:lstStyle/>
                    <a:p>
                      <a:pPr marR="55244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0510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SWOTVAC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Exam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Support: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2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onsite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032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SWOTVAC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Stress less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departments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290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 activations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24790">
                        <a:lnSpc>
                          <a:spcPts val="1230"/>
                        </a:lnSpc>
                        <a:spcBef>
                          <a:spcPts val="6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75920">
                        <a:lnSpc>
                          <a:spcPts val="1230"/>
                        </a:lnSpc>
                        <a:spcBef>
                          <a:spcPts val="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Quiet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 Exam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pack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giveaways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SWOTVAC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096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sense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hosting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variety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events, including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food, wellness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more,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recharge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160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semester,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healthy snacks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stationery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help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prepared during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26110">
                        <a:lnSpc>
                          <a:spcPct val="128499"/>
                        </a:lnSpc>
                        <a:spcBef>
                          <a:spcPts val="7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94970">
                        <a:lnSpc>
                          <a:spcPct val="128499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Promotion 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3045">
                        <a:lnSpc>
                          <a:spcPct val="128499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Employability 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78155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5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0827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material aid: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nappies,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baby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8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located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breast-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feeding spaces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3185">
                        <a:lnSpc>
                          <a:spcPts val="1230"/>
                        </a:lnSpc>
                        <a:spcBef>
                          <a:spcPts val="8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Violence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advice; Financial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counselling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 Rooms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22885">
                        <a:lnSpc>
                          <a:spcPct val="1580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Parenting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969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School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Holiday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children during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school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holidays, covering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registration fees.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540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Early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Childhood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sz="800" b="1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(ECES)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7465">
                        <a:lnSpc>
                          <a:spcPts val="950"/>
                        </a:lnSpc>
                        <a:spcBef>
                          <a:spcPts val="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subsidy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children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enrolled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ECES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305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enrolled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533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School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Holiday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4775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School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Holiday Program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children aged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12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coinciding with 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Victorian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school holidays.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72415">
                        <a:lnSpc>
                          <a:spcPct val="158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 Alumni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4901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0000" y="1425295"/>
          <a:ext cx="13829023" cy="8406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965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43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parties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97155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Blak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Therapy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87325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Battle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6639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classes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42875" indent="-108585" algn="just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Flare,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Bollywood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23520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Yoga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08585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defence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collab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76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End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Semester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One,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departing 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continuing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simply looking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night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064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signature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 held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annually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night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fun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socializing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7272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83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whether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they’re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seasoned competitors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just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looking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 friendly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competition,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teamwork,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spirit: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29870" indent="-108585" algn="just">
                        <a:lnSpc>
                          <a:spcPts val="95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Outdoor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Rock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Climbing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Bush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Walking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68910" indent="-108585">
                        <a:lnSpc>
                          <a:spcPts val="950"/>
                        </a:lnSpc>
                        <a:spcBef>
                          <a:spcPts val="57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(Soccer,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Badminton,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Dodgeball)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52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56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Recreational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875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Strength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Cardio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cardio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strength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options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facilities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located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11125">
                        <a:lnSpc>
                          <a:spcPts val="9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Beaurepaire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Centre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Lincoln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Square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1120">
                        <a:lnSpc>
                          <a:spcPts val="900"/>
                        </a:lnSpc>
                        <a:spcBef>
                          <a:spcPts val="28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Both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supervised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fully qualified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available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tailor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 fitness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correct exercise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technique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4150">
                        <a:lnSpc>
                          <a:spcPts val="9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small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 training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5085">
                        <a:lnSpc>
                          <a:spcPts val="900"/>
                        </a:lnSpc>
                        <a:spcBef>
                          <a:spcPts val="28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Fully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qualified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instructors deliver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70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Lincoln Square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Nona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Centre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Beaurepaire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Centre.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00"/>
                        </a:lnSpc>
                        <a:spcBef>
                          <a:spcPts val="284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Additionally,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Group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Outreach classes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Wellness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Residential providers,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more.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Aquatics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83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Beaurepaire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Centre Pool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25-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metre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heated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indoor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pool.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90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swim opportunities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7155">
                        <a:lnSpc>
                          <a:spcPts val="900"/>
                        </a:lnSpc>
                        <a:spcBef>
                          <a:spcPts val="28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Intervarsity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(Representative)</a:t>
                      </a:r>
                      <a:r>
                        <a:rPr sz="800" b="1" spc="8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athletes,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compete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successfully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sporting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competitions that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broader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community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58750">
                        <a:lnSpc>
                          <a:spcPts val="900"/>
                        </a:lnSpc>
                        <a:spcBef>
                          <a:spcPts val="28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Campus,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Community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competition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delivery,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Competition administration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(programming,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facility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marketing),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 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administrators,</a:t>
                      </a:r>
                      <a:r>
                        <a:rPr sz="800" spc="8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referees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umpires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1915">
                        <a:lnSpc>
                          <a:spcPts val="90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Water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extremely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Popular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Water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 semester.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7175">
                        <a:lnSpc>
                          <a:spcPct val="158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Community Sport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 Student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1594">
                        <a:lnSpc>
                          <a:spcPts val="950"/>
                        </a:lnSpc>
                        <a:spcBef>
                          <a:spcPts val="3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717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Lofts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06070">
                        <a:lnSpc>
                          <a:spcPts val="950"/>
                        </a:lnSpc>
                        <a:spcBef>
                          <a:spcPts val="44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Melbourne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85750">
                        <a:lnSpc>
                          <a:spcPct val="158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Facilities Marketing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8575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Residential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644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sporting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Barrak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49015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3.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Health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Wellbeing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051306"/>
              </p:ext>
            </p:extLst>
          </p:nvPr>
        </p:nvGraphicFramePr>
        <p:xfrm>
          <a:off x="630000" y="1425294"/>
          <a:ext cx="13829023" cy="2702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18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2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268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942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0094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43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Recreation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Sport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97155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Elite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athlete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Athlete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Artistic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Performers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Entry Scheme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355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Strength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conditioning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Fitness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aquatic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access, Mentoring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tutoring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57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Residential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Colleges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4889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Schools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644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sporting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8542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525145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4.</a:t>
            </a:r>
            <a:r>
              <a:rPr sz="2500" b="1" spc="-5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Legal,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Advocacy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5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Representation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593612"/>
              </p:ext>
            </p:extLst>
          </p:nvPr>
        </p:nvGraphicFramePr>
        <p:xfrm>
          <a:off x="630000" y="1425294"/>
          <a:ext cx="13860142" cy="86240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78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18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399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747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844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9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5366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5590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3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62255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various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debt,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tenancy,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consumer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00"/>
                        </a:lnSpc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casework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6129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navigate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system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tribunal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proceedings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tribunal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proceedings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00"/>
                        </a:lnSpc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Task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971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tasks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drafting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revising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statutory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declarations,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written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9906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distribution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kits,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sheets,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various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topics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Early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Intervention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1115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avoid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problems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early,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escalating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reform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about student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Change: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969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changes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procedures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justice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justice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Stakeholder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0795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stakeholders,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government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agencies,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204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our work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change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Human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32410">
                        <a:lnSpc>
                          <a:spcPts val="900"/>
                        </a:lnSpc>
                        <a:spcBef>
                          <a:spcPts val="50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protecting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human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justice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1430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topics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literacy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confidence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77800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planning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implementation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develop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awareness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responsibilities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amongst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community.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98145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Oversee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maintenance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teaching materials.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awareness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teaching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methods.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52729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conducting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disseminating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educational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materials.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42265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Evaluate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document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different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strategies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processes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undertaken,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future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21920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Actively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identify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reform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strategies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advance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 representatives.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60680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reform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7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>
                        <a:lnSpc>
                          <a:spcPts val="925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forums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00"/>
                        </a:lnSpc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Referrals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0185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Collaboration: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closely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aid,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government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agencies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39420">
                        <a:lnSpc>
                          <a:spcPts val="9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justice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bono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arrangements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10209" indent="-108585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Services: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particular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most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commonly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tertiary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880"/>
                        </a:lnSpc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690435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4.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Legal,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Advocacy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Representation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841304"/>
              </p:ext>
            </p:extLst>
          </p:nvPr>
        </p:nvGraphicFramePr>
        <p:xfrm>
          <a:off x="630000" y="1425295"/>
          <a:ext cx="13860142" cy="8722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78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18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380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428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844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7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9038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82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casework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liaising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administrative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identifying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refining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complaints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outcome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sought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Drafting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compelling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arguments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compiling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documentary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evidence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44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letters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43180" marR="7048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 training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representatives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discipline committees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874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casework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842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data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representatives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request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assist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representative function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13">
                  <a:txBody>
                    <a:bodyPr/>
                    <a:lstStyle/>
                    <a:p>
                      <a:pPr marL="43180" marR="72390">
                        <a:lnSpc>
                          <a:spcPts val="900"/>
                        </a:lnSpc>
                        <a:spcBef>
                          <a:spcPts val="430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conditions,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addressing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while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prioritizing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Misconduct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Hearings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202565" indent="-108585" algn="just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Access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Equity,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Climate,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LGBTQIA+,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Families,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etc)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Flexi-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Projects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Events/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Campaigns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51435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World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(GSA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visibility,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creating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progression)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Regional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133985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underrepresented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cohorts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(to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amplify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voices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underrepresented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cohorts,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platform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concerns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 Intel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Reports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193675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Concerns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(GSA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concerns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affairs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urgency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careful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thought,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decisions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reflect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broader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body’s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views)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Platform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Referral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living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Insecurity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Stipend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increase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Unpaid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Carers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Australian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Universities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Accord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Interim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Report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0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14732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meaningful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change,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essential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between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 administration.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85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Notes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Briefs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Induction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 Training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38100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Survey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Survey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gathers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better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services.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insights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gained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future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planning,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tailors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effectively.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Done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years.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38735" indent="-108585" algn="just">
                        <a:lnSpc>
                          <a:spcPts val="90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seeks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address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challenges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recognition,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needed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77800" indent="-134620" algn="just">
                        <a:lnSpc>
                          <a:spcPts val="850"/>
                        </a:lnSpc>
                        <a:buChar char="•"/>
                        <a:tabLst>
                          <a:tab pos="17780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Consultations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51130" marR="59055" indent="-10858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Outreach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Channels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important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messages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broad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audience,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keeping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stakeholders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involved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ongoing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85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updates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Releases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59715" lvl="1" indent="-108585">
                        <a:lnSpc>
                          <a:spcPts val="900"/>
                        </a:lnSpc>
                        <a:buChar char="◦"/>
                        <a:tabLst>
                          <a:tab pos="25971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Chancellery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2235" indent="-59055">
                        <a:lnSpc>
                          <a:spcPts val="900"/>
                        </a:lnSpc>
                        <a:buChar char="•"/>
                        <a:tabLst>
                          <a:tab pos="10223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impact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516255" indent="59055">
                        <a:lnSpc>
                          <a:spcPts val="900"/>
                        </a:lnSpc>
                        <a:spcBef>
                          <a:spcPts val="50"/>
                        </a:spcBef>
                        <a:buChar char="•"/>
                        <a:tabLst>
                          <a:tab pos="10223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Continued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quality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committees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2235" indent="-59055">
                        <a:lnSpc>
                          <a:spcPts val="850"/>
                        </a:lnSpc>
                        <a:buChar char="•"/>
                        <a:tabLst>
                          <a:tab pos="10223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decision-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2235" indent="-59055">
                        <a:lnSpc>
                          <a:spcPts val="900"/>
                        </a:lnSpc>
                        <a:buChar char="•"/>
                        <a:tabLst>
                          <a:tab pos="10223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Considered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concerns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affairs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2235" indent="-59055">
                        <a:lnSpc>
                          <a:spcPts val="900"/>
                        </a:lnSpc>
                        <a:buChar char="•"/>
                        <a:tabLst>
                          <a:tab pos="10223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HDR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candidate-supervisor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relationship/challenges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22555" indent="-79375">
                        <a:lnSpc>
                          <a:spcPts val="900"/>
                        </a:lnSpc>
                        <a:buChar char="•"/>
                        <a:tabLst>
                          <a:tab pos="12255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Melbourne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28270" indent="-85090">
                        <a:lnSpc>
                          <a:spcPts val="930"/>
                        </a:lnSpc>
                        <a:buChar char="•"/>
                        <a:tabLst>
                          <a:tab pos="12827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Fares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fair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Campaign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â•fi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3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5052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73050">
                        <a:lnSpc>
                          <a:spcPts val="950"/>
                        </a:lnSpc>
                        <a:spcBef>
                          <a:spcPts val="14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Werribee, Creswick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990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128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 initiatives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1910">
                        <a:lnSpc>
                          <a:spcPts val="1230"/>
                        </a:lnSpc>
                        <a:spcBef>
                          <a:spcPts val="6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Provost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Chaplaincy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8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08915" indent="-108585">
                        <a:lnSpc>
                          <a:spcPts val="950"/>
                        </a:lnSpc>
                        <a:spcBef>
                          <a:spcPts val="22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discipline,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appeals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exclusion.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65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1051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casework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most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outcome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4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6385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complaints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Ombudsman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00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Advice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24790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quality,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reliable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matters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 fully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 their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responsibilities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legislation,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policies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procedures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2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95250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behalf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formal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processes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means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resolution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redress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15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8445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  <a:tab pos="172085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required,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liaise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negotiate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behalf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lecturers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protect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conditions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6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9179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further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3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9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42240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consultation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matters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185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5725">
                        <a:lnSpc>
                          <a:spcPts val="950"/>
                        </a:lnSpc>
                        <a:spcBef>
                          <a:spcPts val="11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69215" indent="-108585">
                        <a:lnSpc>
                          <a:spcPts val="95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(training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both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42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clearinghouse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knowledge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issues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 students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tertiary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sector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63500" indent="-108585">
                        <a:lnSpc>
                          <a:spcPts val="950"/>
                        </a:lnSpc>
                        <a:spcBef>
                          <a:spcPts val="2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accessible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catalogue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consultation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position,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discussion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briefing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papers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tertiary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sector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02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77495" indent="-108585">
                        <a:lnSpc>
                          <a:spcPct val="100000"/>
                        </a:lnSpc>
                        <a:spcBef>
                          <a:spcPts val="9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library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empower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knowledge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90805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quality,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accessible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materials,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videos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required.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60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Consultation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47650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monitor,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review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areas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directly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educational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progress,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grievances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discipline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>
                <a:solidFill>
                  <a:srgbClr val="FFFFFF"/>
                </a:solidFill>
              </a:rPr>
              <a:t>About</a:t>
            </a:r>
            <a:r>
              <a:rPr spc="-17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this</a:t>
            </a:r>
            <a:r>
              <a:rPr spc="-220" dirty="0">
                <a:solidFill>
                  <a:srgbClr val="FFFFFF"/>
                </a:solidFill>
              </a:rPr>
              <a:t> </a:t>
            </a:r>
            <a:r>
              <a:rPr spc="-85" dirty="0">
                <a:solidFill>
                  <a:srgbClr val="FFFFFF"/>
                </a:solidFill>
              </a:rPr>
              <a:t>Catalogue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17300" y="2442340"/>
            <a:ext cx="11139170" cy="382905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12445">
              <a:lnSpc>
                <a:spcPct val="101899"/>
              </a:lnSpc>
              <a:spcBef>
                <a:spcPts val="55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catalogue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provides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consolidated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overview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activities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funded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Student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Amenities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Fee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(SSAF).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These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delivered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Melbourne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Student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Union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(UMSU),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Graduate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Association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(GSA),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Melbourne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(UoM)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portfolios, including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Melbourne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Sport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(MUS)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Scholarly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(SASS).</a:t>
            </a:r>
            <a:endParaRPr sz="1800" dirty="0">
              <a:latin typeface="Arial"/>
              <a:cs typeface="Arial"/>
            </a:endParaRPr>
          </a:p>
          <a:p>
            <a:pPr marL="12700" marR="80010">
              <a:lnSpc>
                <a:spcPct val="104200"/>
              </a:lnSpc>
              <a:spcBef>
                <a:spcPts val="1575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catalogue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highlights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wide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range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available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undergraduate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graduate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students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across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key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areas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such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food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relief,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cost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living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support,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wellbeing,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legal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advocacy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services,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careers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employability,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academic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support,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creative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programs.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These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offerings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play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vital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role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enhancing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experience,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engagement,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community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across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campuses: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Parkville,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Southbank,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Werribee,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Burnley,</a:t>
            </a:r>
            <a:r>
              <a:rPr sz="16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regional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sites,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online.</a:t>
            </a:r>
            <a:endParaRPr sz="1600" dirty="0">
              <a:latin typeface="Arial"/>
              <a:cs typeface="Arial"/>
            </a:endParaRPr>
          </a:p>
          <a:p>
            <a:pPr marL="12700" marR="5080">
              <a:lnSpc>
                <a:spcPct val="104200"/>
              </a:lnSpc>
              <a:spcBef>
                <a:spcPts val="1610"/>
              </a:spcBef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SSAF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compulsory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annual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fee,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set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$3</a:t>
            </a:r>
            <a:r>
              <a:rPr lang="en-AU" sz="1600" dirty="0">
                <a:solidFill>
                  <a:srgbClr val="FFFFFF"/>
                </a:solidFill>
                <a:latin typeface="Arial"/>
                <a:cs typeface="Arial"/>
              </a:rPr>
              <a:t>73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full-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$27</a:t>
            </a:r>
            <a:r>
              <a:rPr lang="en-AU" sz="160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part-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students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en-AU" sz="160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Office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Provost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manages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SSAF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behalf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University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collaborates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UMSU,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GSA,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MUS,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SASS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ensure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funds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allocated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areas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students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identify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most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important.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annual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SSAF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report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published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transparency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services,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activities,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associated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funding.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Regular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student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feedback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satisfaction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surveys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inform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continuous improvement.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7300" y="6704030"/>
            <a:ext cx="328739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FFFFFF"/>
                </a:solidFill>
                <a:latin typeface="Source Sans 3 SemiBold"/>
                <a:cs typeface="Source Sans 3 SemiBold"/>
              </a:rPr>
              <a:t>Notes</a:t>
            </a:r>
            <a:r>
              <a:rPr sz="2500" b="1" spc="-45" dirty="0">
                <a:solidFill>
                  <a:srgbClr val="FFFFF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FFFFFF"/>
                </a:solidFill>
                <a:latin typeface="Source Sans 3 SemiBold"/>
                <a:cs typeface="Source Sans 3 SemiBold"/>
              </a:rPr>
              <a:t>on</a:t>
            </a:r>
            <a:r>
              <a:rPr sz="2500" b="1" spc="-4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FFFFFF"/>
                </a:solidFill>
                <a:latin typeface="Source Sans 3 SemiBold"/>
                <a:cs typeface="Source Sans 3 SemiBold"/>
              </a:rPr>
              <a:t>this</a:t>
            </a:r>
            <a:r>
              <a:rPr sz="2500" b="1" spc="-4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catalogue:</a:t>
            </a:r>
            <a:endParaRPr sz="2500">
              <a:latin typeface="Source Sans 3 SemiBold"/>
              <a:cs typeface="Source Sans 3 Semi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7300" y="7144330"/>
            <a:ext cx="10742295" cy="209613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337820" marR="1001394" indent="-325755">
              <a:lnSpc>
                <a:spcPct val="104200"/>
              </a:lnSpc>
              <a:spcBef>
                <a:spcPts val="20"/>
              </a:spcBef>
              <a:buChar char="•"/>
              <a:tabLst>
                <a:tab pos="337820" algn="l"/>
              </a:tabLst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UMSU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GSA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rely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almost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entirely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SSAF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receive,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services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proportionate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allocated.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2025,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UMSU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received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37.5%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total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SSAF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funding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GSA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received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15.25%.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Where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possible,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scale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offerings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included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‘Impact/Reach’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column.</a:t>
            </a:r>
            <a:endParaRPr sz="1600">
              <a:latin typeface="Arial"/>
              <a:cs typeface="Arial"/>
            </a:endParaRPr>
          </a:p>
          <a:p>
            <a:pPr marL="337820" indent="-325120">
              <a:lnSpc>
                <a:spcPct val="100000"/>
              </a:lnSpc>
              <a:spcBef>
                <a:spcPts val="869"/>
              </a:spcBef>
              <a:buChar char="•"/>
              <a:tabLst>
                <a:tab pos="337820" algn="l"/>
              </a:tabLst>
            </a:pP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Operational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governance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functions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that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support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running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UMSU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GSA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included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6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catalogue.</a:t>
            </a:r>
            <a:endParaRPr sz="1600">
              <a:latin typeface="Arial"/>
              <a:cs typeface="Arial"/>
            </a:endParaRPr>
          </a:p>
          <a:p>
            <a:pPr marL="337820" marR="4187825" indent="-325755">
              <a:lnSpc>
                <a:spcPct val="104200"/>
              </a:lnSpc>
              <a:spcBef>
                <a:spcPts val="795"/>
              </a:spcBef>
              <a:buChar char="•"/>
              <a:tabLst>
                <a:tab pos="337820" algn="l"/>
              </a:tabLst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first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edition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catalogue,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updates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are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expected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6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made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annually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start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year.</a:t>
            </a:r>
            <a:endParaRPr sz="1600">
              <a:latin typeface="Arial"/>
              <a:cs typeface="Arial"/>
            </a:endParaRPr>
          </a:p>
          <a:p>
            <a:pPr marL="337820" indent="-325120">
              <a:lnSpc>
                <a:spcPct val="100000"/>
              </a:lnSpc>
              <a:spcBef>
                <a:spcPts val="875"/>
              </a:spcBef>
              <a:buChar char="•"/>
              <a:tabLst>
                <a:tab pos="337820" algn="l"/>
              </a:tabLst>
            </a:pP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catalogue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provides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indicative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snapshot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services,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specific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activities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vary.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690435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4.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Legal,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Advocacy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Representation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0000" y="1425295"/>
          <a:ext cx="13860142" cy="78545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8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178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189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284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844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 algn="just">
                        <a:lnSpc>
                          <a:spcPct val="101899"/>
                        </a:lnSpc>
                        <a:spcBef>
                          <a:spcPts val="55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591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ts val="1070"/>
                        </a:lnSpc>
                        <a:spcBef>
                          <a:spcPts val="20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0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1010"/>
                        </a:lnSpc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6944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327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Representation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Representatives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255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democratically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47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905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Democratic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nomination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voting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identified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demographics,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3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560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GSA’s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 structure 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strengthen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leadership: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peak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445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comprised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voting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chaired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Board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President..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31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5052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731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6990">
                        <a:lnSpc>
                          <a:spcPct val="128499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Healthy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1285">
                        <a:lnSpc>
                          <a:spcPts val="95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 initiatives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6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 required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C&amp;S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2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Robust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measures.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0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064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discussion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decision-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interests.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attend,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forward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Meetings.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Councillors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constituents’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48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 University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937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advocate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necessary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perspectives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various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arms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via many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formal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avenues.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example: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19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Executive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21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</a:t>
                      </a:r>
                      <a:r>
                        <a:rPr sz="800" b="1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572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determine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GSA’s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position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issues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affecting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community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Council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224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subcommittee comprised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conduit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between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Representative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GSA.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advise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 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policy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relative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respective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Groups/Subcommittees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6364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establishes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groups/sub-committees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strategic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working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groups/sub-committees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empowered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strategic advice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desired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delivery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outcomes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timelines,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proper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input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9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Chaplaincy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ct val="128499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3679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Secretary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Governance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9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Committee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40"/>
                        </a:lnSpc>
                        <a:spcBef>
                          <a:spcPts val="29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3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184785" indent="-108585">
                        <a:lnSpc>
                          <a:spcPts val="95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Correspondence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requested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Executives,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Representatives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3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15"/>
                        </a:lnSpc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Trainings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Political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Stances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6256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representatives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enrich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political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life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beyond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political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stances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submissions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Government.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3274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(GSA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elected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 transparent,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fair,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democratic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processes,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credibility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representation)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60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Meeting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Returning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Officer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Electoral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Tribunal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0815"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Travel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Affordable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accessible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public transport advocacy initiative.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rowSpan="1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increasingly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cohorts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undertake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domestic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travel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year.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essential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Travel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Transport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0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8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1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travel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391795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5.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Careers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Employability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41539"/>
              </p:ext>
            </p:extLst>
          </p:nvPr>
        </p:nvGraphicFramePr>
        <p:xfrm>
          <a:off x="630000" y="1414652"/>
          <a:ext cx="13865221" cy="8732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4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48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1169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9311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213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54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713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511809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35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59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445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00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933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6737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304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b="1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Career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89560" indent="-108585">
                        <a:lnSpc>
                          <a:spcPts val="950"/>
                        </a:lnSpc>
                        <a:spcBef>
                          <a:spcPts val="39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81610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Employability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37490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societies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4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12">
                  <a:txBody>
                    <a:bodyPr/>
                    <a:lstStyle/>
                    <a:p>
                      <a:pPr marL="43180" marR="4953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preparing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workforce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covering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planning,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CV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LinkedIn,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labour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trends,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recruitment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tactics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interview training.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160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Webinars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CV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updates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LinkedIn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use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(Expert-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standout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CV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leverage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LinkedIn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maximize career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399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 Rights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 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learn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workplace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pay,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bullying,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harassment,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7940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Job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Challenge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Real-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world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job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search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coaches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414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Speed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Interviewing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hands-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mock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interview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experience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recruiters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help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refine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valuable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insights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Scholarships 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one-on-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coaching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2235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(Leadership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Exploration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Development)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develop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skills, connect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like-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minded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 themes,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deep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reflections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alongside fellow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participants.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748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guidance,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enhance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prospects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80975" indent="-108585">
                        <a:lnSpc>
                          <a:spcPts val="950"/>
                        </a:lnSpc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(Designed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students with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bodies,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build industry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relationships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networks.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E.g.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ACS, CPA,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Engineers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Australia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etc)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9209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Certifications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recognised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bodies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(the opportunity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certifications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from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organizations,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enhancing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 credentials)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3180" indent="-108585">
                        <a:lnSpc>
                          <a:spcPct val="100000"/>
                        </a:lnSpc>
                        <a:spcBef>
                          <a:spcPts val="24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Barista Course (A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subsidized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coffee-making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course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hands-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job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opportunities). Helps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tackle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cost-of-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pressures.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6192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Hackathon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-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innovate,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solve real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challenges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Victorian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Sector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event.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Winning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developed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Cenitex’s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Innovation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85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Future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employers,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 trends,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attend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panel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discussions,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presentations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inclusion, 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future skills.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9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495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95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431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Melbourne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431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Melbourne Plus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 rowSpan="12">
                  <a:txBody>
                    <a:bodyPr/>
                    <a:lstStyle/>
                    <a:p>
                      <a:pPr marL="43180" marR="1504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 officer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080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attend 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Careers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function, enabling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Advice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272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facing careers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delivered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Specialists.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2710" algn="just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Studio,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located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Stop1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algn="just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0965" algn="just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cohesive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interacting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8120" algn="just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employment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764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(for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224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on-campus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746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6286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Permanent,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fixed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positions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filled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69875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primary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0383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Business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123189" indent="-108585">
                        <a:lnSpc>
                          <a:spcPts val="950"/>
                        </a:lnSpc>
                        <a:spcBef>
                          <a:spcPts val="14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digitization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project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7048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Communications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873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Curatorship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mentorships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offered by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GPG,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6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208915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offered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UHT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year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143510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Festival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Mudfest.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6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40640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peer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some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9210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UMSU’s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Artslab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 White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Library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7826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147320" indent="-108585">
                        <a:lnSpc>
                          <a:spcPts val="95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Editors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creators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Farrago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Radio Fodder.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227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9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Accredited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Barista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230605"/>
              </p:ext>
            </p:extLst>
          </p:nvPr>
        </p:nvGraphicFramePr>
        <p:xfrm>
          <a:off x="630000" y="1433702"/>
          <a:ext cx="13865221" cy="8713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4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48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1169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9311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213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480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657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511809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35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59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445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00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933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707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143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012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 major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3825">
                        <a:lnSpc>
                          <a:spcPts val="950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Museum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Vic,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NGV).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7081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George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Paton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Gallery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 programming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403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46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Speakers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empowerment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featuring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influential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speakers, including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insights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experiences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inspire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 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growth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 marR="63500">
                        <a:lnSpc>
                          <a:spcPts val="950"/>
                        </a:lnSpc>
                        <a:spcBef>
                          <a:spcPts val="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pass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 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knowledge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9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0066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 Werribee,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Burnley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764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1176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287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mentoring support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(e.g.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Ask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Alumni)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01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cohorts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40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1454">
                        <a:lnSpc>
                          <a:spcPts val="950"/>
                        </a:lnSpc>
                        <a:spcBef>
                          <a:spcPts val="4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EmpowerHER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unique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postgraduate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female industry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90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852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employee, internship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placement positions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858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Internships/placements</a:t>
                      </a:r>
                      <a:r>
                        <a:rPr sz="800" b="1" spc="1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media;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Library;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digitization project; Festival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mentorship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opps,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Mudfest.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05104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primary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program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some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509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UMSU’s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Artslab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 White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937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Permanent,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fixed-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term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positions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filled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Editors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creators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Farrago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 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 volunteer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Radio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Fodder.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890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requisite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318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Internship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 internship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placements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stakeholders.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2100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Certifications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recognized</a:t>
                      </a:r>
                      <a:r>
                        <a:rPr sz="800" b="1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certifications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 accredited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organizations,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enhancing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credentials.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7782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Staffing Roles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professional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full-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Catalyst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986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GSA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leadership,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 through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paid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helping 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while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GSA’s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organizational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goals.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95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73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10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Guest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recruits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 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397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frontline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 team.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roles provide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meaningful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990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onboarding,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ongoing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development.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gain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customer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service, communication,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problem-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solving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7589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teamwork,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which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professional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growth.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540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study, including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undergraduate,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postgraduate, domestic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 students,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alumni. 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318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those seeking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 opportunities.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63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Students@ Work,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Human Resources,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Workforce Compliance team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ensure alignment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policies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compliance with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casual employment requirements.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866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717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volunteer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 programs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578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wide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example: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3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Crew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5115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Collectives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74980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Misconduct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3022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Ambassadors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7804" indent="-108585">
                        <a:lnSpc>
                          <a:spcPts val="950"/>
                        </a:lnSpc>
                        <a:spcBef>
                          <a:spcPts val="30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George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Paton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Gallery,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09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956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5570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5.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Careers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Employability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5570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5.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Careers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Employability</a:t>
            </a:r>
            <a:r>
              <a:rPr sz="2500" b="1" spc="-1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265620"/>
              </p:ext>
            </p:extLst>
          </p:nvPr>
        </p:nvGraphicFramePr>
        <p:xfrm>
          <a:off x="630000" y="1425295"/>
          <a:ext cx="13865221" cy="28186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4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62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48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1169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9311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213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0389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75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511809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35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7874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59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445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00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933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503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492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Training,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reward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recognition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representatives,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committees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volunteers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731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advocacy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1686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matters, which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resolving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employment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enrolment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retention.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55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Warm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referrals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 and/or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required.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7300" y="4562994"/>
            <a:ext cx="28397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6.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Academic</a:t>
            </a:r>
            <a:r>
              <a:rPr sz="2500" b="1" spc="-2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Support</a:t>
            </a:r>
            <a:endParaRPr sz="2500" dirty="0">
              <a:latin typeface="Source Sans 3 SemiBold"/>
              <a:cs typeface="Source Sans 3 SemiBold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214967"/>
              </p:ext>
            </p:extLst>
          </p:nvPr>
        </p:nvGraphicFramePr>
        <p:xfrm>
          <a:off x="630000" y="5102860"/>
          <a:ext cx="13855697" cy="390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290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667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128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casework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supervision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confirmation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progress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misconduct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allegations,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IP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authorship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disputes,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scholarship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matters,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examination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appeals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91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223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obligations.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860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889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recognition,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networking,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career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broader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19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Researchers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54000" indent="-108585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Forums,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Groups,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Position,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8608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4353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76530">
                        <a:lnSpc>
                          <a:spcPct val="128499"/>
                        </a:lnSpc>
                        <a:spcBef>
                          <a:spcPts val="7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RDU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English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Tutorial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0320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co-curricular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tutorial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delivered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coursework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new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wanting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English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skills.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AET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001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friendly,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confidence-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classroom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environment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English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Additional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Language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(EAL)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scoring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lowest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Diagnostic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English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Language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(DELA).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826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Coursework students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wanting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6065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English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016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online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tutorial streams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206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Program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Farrago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contributors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3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Shut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structured social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productivity,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combat isolation,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motivation.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3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Thesis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Bootcamp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intensive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three-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683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thesis-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productivity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strategies,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mindful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relaxation.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75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60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57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Werribee.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Dookie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705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CAPS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92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studying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Melbourne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6515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orientation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transition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provided by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Advisers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develop their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language skills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readiness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Melbourne.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813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Coursework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538353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7.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Media,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Library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Creative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Activities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966284"/>
              </p:ext>
            </p:extLst>
          </p:nvPr>
        </p:nvGraphicFramePr>
        <p:xfrm>
          <a:off x="630000" y="1425295"/>
          <a:ext cx="13867761" cy="7960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8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28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489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650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in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945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Farrago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52425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Farrago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contributors.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91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Radio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Fodder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Radio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Fodder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Radio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Fodder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streaming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DJ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program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DJing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involved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2205F"/>
                        </a:buClr>
                        <a:buFont typeface="Arial"/>
                        <a:buChar char="•"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b="1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year-to-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appetite;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examples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Gundui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Bunjil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Ability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Myriad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Judy’s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Punch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Your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Your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Racism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363085" indent="108585">
                        <a:lnSpc>
                          <a:spcPct val="128499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Counter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Handbook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Communications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Releases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letter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content,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tools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  <a:buClr>
                          <a:srgbClr val="02205F"/>
                        </a:buClr>
                        <a:buFont typeface="Arial"/>
                        <a:buChar char="•"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AVMelbourne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areas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effective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staff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66675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Technical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signature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Lunar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Naarm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Scholars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Wominjeka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21920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events,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AVMelbourne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designed,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supplied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bespoke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shade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structure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installed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lighting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Amphitheatre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February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March.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  <a:buClr>
                          <a:srgbClr val="02205F"/>
                        </a:buClr>
                        <a:buFont typeface="Arial"/>
                        <a:buChar char="•"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AVM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73380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also host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technical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aimed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skills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knowledge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music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entertainment industry.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  <a:buClr>
                          <a:srgbClr val="02205F"/>
                        </a:buClr>
                        <a:buFont typeface="Arial"/>
                        <a:buChar char="•"/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Vinyl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significant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care of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RWL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over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30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contracted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undertake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various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projects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archive.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Archive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material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requests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research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basis.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RWL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vinyl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IDA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 for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enjoyment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Radio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Fodder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Newsletters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Releases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engagement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welcome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letter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content,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tools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Mascot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766158"/>
              </p:ext>
            </p:extLst>
          </p:nvPr>
        </p:nvGraphicFramePr>
        <p:xfrm>
          <a:off x="630000" y="1425294"/>
          <a:ext cx="13867761" cy="7960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8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28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562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7451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in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436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White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6108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fiction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fiction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magazines,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comics,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graphic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novels,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manga,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eBooks,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eAudiobooks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emagazines,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curated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broad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popular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culture.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Includes: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bookable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Virtual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Reality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Room: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19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use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headphones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use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computers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PC’s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Macs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Puzzles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board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(ever-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revolving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selection)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Vinyl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record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listening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feature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this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Phone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tablet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chargers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charging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cables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atmosphere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respite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levels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library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3868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dedicated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high-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gaming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machines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stop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=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hourly bookings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from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close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(eg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60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day)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Nintendo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Switches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various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games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Bespoke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mindfulness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colouring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sheets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always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tables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Tactile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crafts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origami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sheets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clay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day.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photocopier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EFTPOS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facilities.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Binding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laminating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Comfy couches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beanbags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used very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heavily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meet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White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05025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RWL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suite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 week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hosts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activations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Collectives.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Live music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Yearly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Booksale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TV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screens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daily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movie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screenings,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curated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selection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Film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56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significant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holding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193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artworks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293620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Originally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seeded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1970s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MCAE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Association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formally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established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1994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small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inheritance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paper.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grows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acquisition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artworks.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675130">
                        <a:lnSpc>
                          <a:spcPts val="950"/>
                        </a:lnSpc>
                        <a:spcBef>
                          <a:spcPts val="31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displayed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Library,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168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well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UMSU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Office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Bearers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Groups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07315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facility-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(lockers,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rehearsal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spaces),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liability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induction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19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Groups.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990089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(20-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25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groups)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 up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production week;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week,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week, and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bump-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55384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UHT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Guild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/Union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hours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per week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tools,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space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 set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527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Targeted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Theatre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media,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listings,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digital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screen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advertisements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season,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umbrella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campaign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printed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drives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listings,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bulletins,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callouts.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21615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guidelines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induct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them with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daily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running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 their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George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Paton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Gallery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4290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activated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within spaces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partnership with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450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Melbourne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(UMAC).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4163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VCA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Fine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present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keynote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exhibition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Postgraduate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artwork during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2025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period.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UMAC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7940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Prize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judged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Melbourne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Museums 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Collections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806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2024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award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announced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Professor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Baker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Vice-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Chancellor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(Community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 Cultural Partnerships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177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b="1" spc="-9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Prize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Short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Film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Prize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artistic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endeavors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b="1" spc="-9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588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meditative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watercolour,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abstract drawing,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acrylics,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introspective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approaches,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embroidery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etc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8572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Monthly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during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lunch,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showcasing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talent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performance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diverse backgrounds.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75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3180" marR="23241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76530" algn="just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03580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7.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Media,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Library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Creative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Activities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7300" y="885448"/>
            <a:ext cx="703580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7.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Media,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Library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Creative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Activities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193672"/>
              </p:ext>
            </p:extLst>
          </p:nvPr>
        </p:nvGraphicFramePr>
        <p:xfrm>
          <a:off x="630000" y="1425295"/>
          <a:ext cx="13914116" cy="8645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44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01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50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398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l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lang="en-AU"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lang="en-AU"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in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17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748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9367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Artistic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beyond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5085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UMSU’s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studio,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creativity,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dynamic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Program.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cultivates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confidence,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strong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sense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863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(AP)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(UHT)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will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Sonic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Spatial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Modelling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two-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Nations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Hayden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Ryan.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3627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MPavilion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Sēmeíōsis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exhibition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looks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signage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wayfinding.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999740">
                        <a:lnSpc>
                          <a:spcPts val="1230"/>
                        </a:lnSpc>
                        <a:spcBef>
                          <a:spcPts val="6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Rowden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White.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Host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specialised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audio</a:t>
                      </a:r>
                      <a:r>
                        <a:rPr sz="800" spc="18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partnership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AVM. 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b="1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Prize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86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UMSU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Prize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biennial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hosted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George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Paton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Gallery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vibrant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creativity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>
                        <a:lnSpc>
                          <a:spcPts val="950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community.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30225" indent="-108585">
                        <a:lnSpc>
                          <a:spcPts val="950"/>
                        </a:lnSpc>
                        <a:spcBef>
                          <a:spcPts val="3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UMSU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Prize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established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platform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bold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experimental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artistic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artists.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4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Culture Film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Festival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biennial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filmmakers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9215">
                        <a:lnSpc>
                          <a:spcPts val="955"/>
                        </a:lnSpc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industry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audiences.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742315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Cross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introduce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audiences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prioritise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cultural gatherings.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55930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takeover: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company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scale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promenade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37845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UHT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alongside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giving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taste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backstage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onstage.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4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Upskilling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0"/>
                        </a:lnSpc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Masterclasses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intensives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making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Directing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Street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styles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Movement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ensemble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ensembles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Reviewing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Improvisation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lighting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skills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hoc,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responsive workshops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5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Collective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Writer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Residence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290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foundational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theatre.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expression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invited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program.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playwright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toward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Guild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MudFest.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Rehearsal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4673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purpose-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rehearsal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systems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guidelines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auditions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rehearsals.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6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Guidelines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6164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guides,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guidelines,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intimacy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direction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(video),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accessible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resources,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guidelines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updated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regularly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trends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Mentorship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0071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Offered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Directing,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Lighting,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Sound,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Making.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EOI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paired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professional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5179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UHT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money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works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presentation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documentation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works/ideas.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4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Amphitheatre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collaboration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3723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Amphitheatre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used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scale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participatory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group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live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attracting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crowds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numbers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500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1500.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R="30480">
                        <a:lnSpc>
                          <a:spcPct val="100000"/>
                        </a:lnSpc>
                      </a:pPr>
                      <a:endParaRPr sz="10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8AD73E94-397E-86F8-4A2B-865AC194E93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18B8BF3-1B6E-9257-796A-C5D341C68EC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703580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7.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Media,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Library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Creative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Activities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0000" y="1425295"/>
          <a:ext cx="13867761" cy="3394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8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4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281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in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76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7.3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Mudfest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460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Dept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Biennial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festival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August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 this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Hub.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4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0579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dept-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following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inclusion,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voice,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experimentation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Summerfest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Interactive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Mural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Amphitheatre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invited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large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mural.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skill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drawing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life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photography.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Hive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presented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materials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relax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creatively.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therapy.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Above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Water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Collective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contributors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Mic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Nights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IDA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open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opportunity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prepare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Mudfest.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48309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Craft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Amphitheatre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makers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showcase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handcrafted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goods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enterprise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peer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535940" indent="-108585">
                        <a:lnSpc>
                          <a:spcPts val="950"/>
                        </a:lnSpc>
                        <a:spcBef>
                          <a:spcPts val="28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series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Paint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Sip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Lab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artmaking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relaxation,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wellbeing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connection.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7300" y="5088422"/>
            <a:ext cx="446214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8.</a:t>
            </a:r>
            <a:r>
              <a:rPr sz="2500" b="1" spc="-6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International</a:t>
            </a:r>
            <a:r>
              <a:rPr sz="2500" b="1" spc="-5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Student</a:t>
            </a:r>
            <a:r>
              <a:rPr sz="2500" b="1" spc="-5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Support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30000" y="5628513"/>
          <a:ext cx="13853792" cy="4377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8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5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019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210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Breakfast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2479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breakfasts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culturally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dependable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semester.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Specifically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catering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all students.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73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(food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8862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Students.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56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746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Financial,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legal,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Workshop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Lecture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type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teaches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 be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better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Lecture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type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rights.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OSHC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304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 that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teaches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how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 health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 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what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covers.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don’t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know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much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their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 and don’t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take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full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advantage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671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VISA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migration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lawyer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explain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visa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available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graduates.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4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Employability</a:t>
                      </a:r>
                      <a:r>
                        <a:rPr sz="800" b="1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Summit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enhancing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guest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speakers,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booths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Get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receive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will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employability.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27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Charm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charm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making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cupcakes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discussion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health-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Migration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Agent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016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entitlements,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obligations,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different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types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Australian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visas,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ask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questions.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(Run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by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BUPA)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732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Covering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aspects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accident/injury,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medical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travel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claims,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where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Buddy</a:t>
                      </a:r>
                      <a:r>
                        <a:rPr sz="800" b="1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3398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Designed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pair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mentors,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based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meaningful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support.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one-on-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exchange,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growth.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73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51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028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student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151130" marR="370840" indent="-108585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aimed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diversity,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these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conjunction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wider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listed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locations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12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empower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13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Ambassador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90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75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4728447"/>
            <a:ext cx="344106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9.</a:t>
            </a:r>
            <a:r>
              <a:rPr sz="2500" b="1" spc="-7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Across</a:t>
            </a:r>
            <a:r>
              <a:rPr sz="2500" b="1" spc="-7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most</a:t>
            </a:r>
            <a:r>
              <a:rPr sz="2500" b="1" spc="-6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categories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30000" y="5267833"/>
          <a:ext cx="13839823" cy="1576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9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22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81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591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3843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654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654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4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9.1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administered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by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Students’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Council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1115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focused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meeting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population.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D7EC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92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eligible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grant,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benefit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activity delivered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D7EC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Multiple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9D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7300" y="885448"/>
            <a:ext cx="611505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8.</a:t>
            </a:r>
            <a:r>
              <a:rPr sz="2500" b="1" spc="-6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International</a:t>
            </a:r>
            <a:r>
              <a:rPr sz="2500" b="1" spc="-6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Student</a:t>
            </a:r>
            <a:r>
              <a:rPr sz="2500" b="1" spc="-6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Support</a:t>
            </a:r>
            <a:r>
              <a:rPr sz="2500" b="1" spc="-6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30000" y="1425295"/>
          <a:ext cx="13853792" cy="2954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98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5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9210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-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065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7211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  <a:p>
                      <a:pPr marL="43180" marR="186690">
                        <a:lnSpc>
                          <a:spcPct val="101899"/>
                        </a:lnSpc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754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8.4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3020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Heads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occurring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executives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 have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for collaboration</a:t>
                      </a:r>
                      <a:r>
                        <a:rPr sz="800" spc="2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1976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Ambassador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Graduation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occurring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twice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acknowledge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approximately160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ISA’s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6134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Ambassador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Induction/Big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occurring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twice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semester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induction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incoming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ISA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03885">
                        <a:lnSpc>
                          <a:spcPts val="950"/>
                        </a:lnSpc>
                        <a:spcBef>
                          <a:spcPts val="284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Graduation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acknowledge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contributions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committee,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certificates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appreciation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parting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words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3591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Survey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survey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aims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results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elections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375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reflect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throughout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year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to vote 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733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690880">
                        <a:lnSpc>
                          <a:spcPct val="1580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Officer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ts val="950"/>
                        </a:lnSpc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Consultations/surveys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9996" y="630009"/>
            <a:ext cx="13860144" cy="9432290"/>
          </a:xfrm>
          <a:custGeom>
            <a:avLst/>
            <a:gdLst/>
            <a:ahLst/>
            <a:cxnLst/>
            <a:rect l="l" t="t" r="r" b="b"/>
            <a:pathLst>
              <a:path w="13860144" h="9432290">
                <a:moveTo>
                  <a:pt x="13860005" y="0"/>
                </a:moveTo>
                <a:lnTo>
                  <a:pt x="0" y="0"/>
                </a:lnTo>
                <a:lnTo>
                  <a:pt x="0" y="9431997"/>
                </a:lnTo>
                <a:lnTo>
                  <a:pt x="13860005" y="9431997"/>
                </a:lnTo>
                <a:lnTo>
                  <a:pt x="13860005" y="0"/>
                </a:lnTo>
                <a:close/>
              </a:path>
            </a:pathLst>
          </a:custGeom>
          <a:solidFill>
            <a:srgbClr val="0220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95299" y="9366501"/>
            <a:ext cx="20955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Source Sans 3 SemiBold"/>
                <a:cs typeface="Source Sans 3 SemiBold"/>
              </a:rPr>
              <a:t>unimelb.edu.au</a:t>
            </a:r>
            <a:endParaRPr sz="2400">
              <a:latin typeface="Source Sans 3 SemiBold"/>
              <a:cs typeface="Source Sans 3 SemiBold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4358" y="975919"/>
            <a:ext cx="1951405" cy="155543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7271" y="2685706"/>
            <a:ext cx="2410612" cy="7214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>
                <a:solidFill>
                  <a:srgbClr val="FFFFFF"/>
                </a:solidFill>
              </a:rPr>
              <a:t>Contents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17300" y="2445129"/>
            <a:ext cx="14154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1.</a:t>
            </a:r>
            <a:r>
              <a:rPr sz="1800" spc="-95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Food</a:t>
            </a:r>
            <a:r>
              <a:rPr sz="1800" spc="-9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Relief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44873" y="244512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"/>
                <a:cs typeface="Arial"/>
                <a:hlinkClick r:id="rId2" action="ppaction://hlinksldjump"/>
              </a:rPr>
              <a:t>4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7300" y="2929393"/>
            <a:ext cx="4523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2.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Social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Connection,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Events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and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Orientation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44873" y="2929393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Arial"/>
                <a:cs typeface="Arial"/>
                <a:hlinkClick r:id="rId3" action="ppaction://hlinksldjump"/>
              </a:rPr>
              <a:t>6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300" y="3413657"/>
            <a:ext cx="2420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3.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Health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and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Wellbeing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30801" y="3413657"/>
            <a:ext cx="2667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4" action="ppaction://hlinksldjump"/>
              </a:rPr>
              <a:t>12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7300" y="3897920"/>
            <a:ext cx="3960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4.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Legal,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Advocacy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and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Representation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28515" y="3897920"/>
            <a:ext cx="269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5" action="ppaction://hlinksldjump"/>
              </a:rPr>
              <a:t>18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7300" y="4382184"/>
            <a:ext cx="29089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5.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Careers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and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Employability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26000" y="4382184"/>
            <a:ext cx="271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6" action="ppaction://hlinksldjump"/>
              </a:rPr>
              <a:t>21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7300" y="4866448"/>
            <a:ext cx="2135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6.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Academic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Support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19371" y="4866448"/>
            <a:ext cx="2781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7" action="ppaction://hlinksldjump"/>
              </a:rPr>
              <a:t>23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7300" y="5350712"/>
            <a:ext cx="39839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7.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Media,</a:t>
            </a:r>
            <a:r>
              <a:rPr sz="1800" spc="-85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Library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and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Creative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Activities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23257" y="5350712"/>
            <a:ext cx="2743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8" action="ppaction://hlinksldjump"/>
              </a:rPr>
              <a:t>24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7300" y="5834975"/>
            <a:ext cx="32175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8.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International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Student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Support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21429" y="5834975"/>
            <a:ext cx="276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9" action="ppaction://hlinksldjump"/>
              </a:rPr>
              <a:t>27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7300" y="6319239"/>
            <a:ext cx="2632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9.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Across</a:t>
            </a:r>
            <a:r>
              <a:rPr sz="1800" spc="-45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most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categories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20743" y="6319239"/>
            <a:ext cx="2768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FFFFFF"/>
                </a:solidFill>
                <a:latin typeface="Arial"/>
                <a:cs typeface="Arial"/>
                <a:hlinkClick r:id="rId10" action="ppaction://hlinksldjump"/>
              </a:rPr>
              <a:t>28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Draft:</a:t>
            </a:r>
            <a:r>
              <a:rPr spc="-200" dirty="0"/>
              <a:t> </a:t>
            </a:r>
            <a:r>
              <a:rPr spc="-120" dirty="0"/>
              <a:t>Combined</a:t>
            </a:r>
            <a:r>
              <a:rPr spc="-135" dirty="0"/>
              <a:t> </a:t>
            </a:r>
            <a:r>
              <a:rPr dirty="0"/>
              <a:t>SSAF</a:t>
            </a:r>
            <a:r>
              <a:rPr spc="-160" dirty="0"/>
              <a:t> </a:t>
            </a:r>
            <a:r>
              <a:rPr spc="-40" dirty="0"/>
              <a:t>Services</a:t>
            </a:r>
            <a:r>
              <a:rPr spc="-165" dirty="0"/>
              <a:t> </a:t>
            </a:r>
            <a:r>
              <a:rPr spc="-80" dirty="0"/>
              <a:t>Catalogue</a:t>
            </a:r>
            <a:r>
              <a:rPr spc="-150" dirty="0"/>
              <a:t> </a:t>
            </a:r>
            <a:r>
              <a:rPr lang="en-AU" sz="2500" b="1" dirty="0">
                <a:latin typeface="Source Sans 3 SemiBold"/>
                <a:cs typeface="Source Sans 3 SemiBold"/>
              </a:rPr>
              <a:t>11</a:t>
            </a:r>
            <a:r>
              <a:rPr sz="2500" b="1" spc="-40" dirty="0">
                <a:latin typeface="Source Sans 3 SemiBold"/>
                <a:cs typeface="Source Sans 3 SemiBold"/>
              </a:rPr>
              <a:t> </a:t>
            </a:r>
            <a:r>
              <a:rPr sz="2500" b="1" dirty="0">
                <a:latin typeface="Source Sans 3 SemiBold"/>
                <a:cs typeface="Source Sans 3 SemiBold"/>
              </a:rPr>
              <a:t>June</a:t>
            </a:r>
            <a:r>
              <a:rPr sz="2500" b="1" spc="-35" dirty="0">
                <a:latin typeface="Source Sans 3 SemiBold"/>
                <a:cs typeface="Source Sans 3 SemiBold"/>
              </a:rPr>
              <a:t> </a:t>
            </a:r>
            <a:r>
              <a:rPr sz="2500" b="1" spc="-20" dirty="0">
                <a:latin typeface="Source Sans 3 SemiBold"/>
                <a:cs typeface="Source Sans 3 SemiBold"/>
              </a:rPr>
              <a:t>202</a:t>
            </a:r>
            <a:r>
              <a:rPr lang="en-AU" sz="2500" b="1" spc="-20">
                <a:latin typeface="Source Sans 3 SemiBold"/>
                <a:cs typeface="Source Sans 3 SemiBold"/>
              </a:rPr>
              <a:t>6</a:t>
            </a:r>
            <a:endParaRPr sz="2500" dirty="0">
              <a:latin typeface="Source Sans 3 SemiBold"/>
              <a:cs typeface="Source Sans 3 SemiBo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7300" y="1677446"/>
            <a:ext cx="186245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1.</a:t>
            </a:r>
            <a:r>
              <a:rPr sz="2500" b="1" spc="-5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Food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Relief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981071"/>
              </p:ext>
            </p:extLst>
          </p:nvPr>
        </p:nvGraphicFramePr>
        <p:xfrm>
          <a:off x="630000" y="2207133"/>
          <a:ext cx="13771244" cy="73305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483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7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872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283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684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1275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657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9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Brunch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93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lunch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11:30am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1pm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Thursday.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relevant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827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5:30pm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onwards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Wednesday.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initiatives.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875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(food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relief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03835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Weekly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Breakfast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Lunch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(alternating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sessions)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35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(held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monthly,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stalls)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9539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Coffee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Supplies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1888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Building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1907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Regional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209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Sustainable</a:t>
                      </a:r>
                      <a:r>
                        <a:rPr sz="800" b="1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(Choose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Reuse)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60325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Parkville,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Burnley, Southbank,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Werribee,</a:t>
                      </a:r>
                      <a:r>
                        <a:rPr sz="800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Creswick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9779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 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898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Lofts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UCARL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2240">
                        <a:lnSpc>
                          <a:spcPct val="15800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Bellar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 SASS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9395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Canteen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subsidy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95580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meals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Canteens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535940" algn="just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Frozen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meals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(Second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bite)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16205" algn="just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delivery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frozen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meals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43180" marR="445134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Parkville/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826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Services, Business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Services, Office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Provost,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Fine</a:t>
                      </a:r>
                      <a:r>
                        <a:rPr sz="800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(Southbank)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BDEEB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23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23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(was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Lunch)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SSAF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experiencing social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isolation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elements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insecurity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88620">
                        <a:lnSpc>
                          <a:spcPts val="950"/>
                        </a:lnSpc>
                        <a:spcBef>
                          <a:spcPts val="36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Parkville/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Eastern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Hill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(MDHS)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9086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6364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 essential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food,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drink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household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students.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initiatives.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Southbank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68072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6364">
                        <a:lnSpc>
                          <a:spcPts val="950"/>
                        </a:lnSpc>
                        <a:spcBef>
                          <a:spcPts val="2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reserve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specifically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been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identified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experiencing financial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hardship.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run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welfare initiatives.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189850"/>
              </p:ext>
            </p:extLst>
          </p:nvPr>
        </p:nvGraphicFramePr>
        <p:xfrm>
          <a:off x="630000" y="1425294"/>
          <a:ext cx="13771244" cy="7045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364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483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7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511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182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3409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684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1275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9224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09855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Accommodation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30504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Free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assistance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individuals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tenancy issues: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contracts,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bonds,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lease-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breaking,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eviction, damages,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disputes,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4511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 exacerbate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insecurity,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 violence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family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matters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criminal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financial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stress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matters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57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DAF1FD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64769" marR="42037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Rental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Toolkit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40029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Equips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essential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tips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securing rental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properties, covering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step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moving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382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RTBA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Contracts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Bonds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workshops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understand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rental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agreements,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bonds,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rights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tenants,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informed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when navigating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rental process.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40029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Offers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guidance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advice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 students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incoming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3779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navigate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challenges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settle into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life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more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smoothly.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Hub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301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graduate-only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housemate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finder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matching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tool, along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help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documentation</a:t>
                      </a:r>
                      <a:r>
                        <a:rPr sz="800" spc="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rental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3528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 with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Accommodation Providers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finding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affordable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housing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close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48387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176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Burnley,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Southbank, Werribee, Creswick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314960">
                        <a:lnSpc>
                          <a:spcPts val="950"/>
                        </a:lnSpc>
                        <a:spcBef>
                          <a:spcPts val="40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Sustainability Team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6827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Lofts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53695">
                        <a:lnSpc>
                          <a:spcPts val="950"/>
                        </a:lnSpc>
                        <a:spcBef>
                          <a:spcPts val="4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International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UCARL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Bellar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House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FAE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3876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casework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early intervention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1877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Expert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tribunal proceedings.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0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02235">
                        <a:lnSpc>
                          <a:spcPts val="950"/>
                        </a:lnSpc>
                        <a:spcBef>
                          <a:spcPts val="27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tribunal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proceedings.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97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83210">
                        <a:lnSpc>
                          <a:spcPts val="950"/>
                        </a:lnSpc>
                        <a:spcBef>
                          <a:spcPts val="27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Task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tasks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such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drafting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court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applications,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revising statutory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declarations, 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preparing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written submissions.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97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53365">
                        <a:lnSpc>
                          <a:spcPts val="950"/>
                        </a:lnSpc>
                        <a:spcBef>
                          <a:spcPts val="27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</a:t>
                      </a:r>
                      <a:r>
                        <a:rPr sz="800" b="1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Resources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Development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distribution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self-help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tools,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publications,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fact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sheets,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7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12725">
                        <a:lnSpc>
                          <a:spcPts val="950"/>
                        </a:lnSpc>
                        <a:spcBef>
                          <a:spcPts val="275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Law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reform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advocacy about student matter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 Advocacy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change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laws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procedures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improve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secure housing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0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635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Involvement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national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35153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1.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Food</a:t>
            </a:r>
            <a:r>
              <a:rPr sz="2500" b="1" spc="-4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Relief</a:t>
            </a:r>
            <a:r>
              <a:rPr sz="2500" b="1" spc="-5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617300" y="885448"/>
            <a:ext cx="607631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3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2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endParaRPr sz="2500">
              <a:latin typeface="Source Sans 3 SemiBold"/>
              <a:cs typeface="Source Sans 3 SemiBold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6201563"/>
              </p:ext>
            </p:extLst>
          </p:nvPr>
        </p:nvGraphicFramePr>
        <p:xfrm>
          <a:off x="630000" y="1414653"/>
          <a:ext cx="13863318" cy="87326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42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133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4234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145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225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following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provided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200+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facilitate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rich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peer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287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 supports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fabric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83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enquiry support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–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answering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questions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email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4795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over-the-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phone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support club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executing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club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aims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running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benefit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 members,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governance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requirements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ensure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accountable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r>
                        <a:rPr sz="800" spc="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747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Promotion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listing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, including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product sales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platform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access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about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join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wish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to,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recruit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identify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efficiently.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762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disbursement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membership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fees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received through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website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timely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manner,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ensuring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utilised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9210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Administer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b="1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program,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applications,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 C&amp;S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review,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9695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 timely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grant acquittals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payments.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0922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 Meetings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timely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manner, ensuring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minimum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reporting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standards, 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efficient handover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executives.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10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Compulsory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Induction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C&amp;S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comprehensive training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checks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completion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of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compulsory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bystander/ sexual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harm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prevention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training.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maintained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combination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online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(Canvas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(treasurers, grants, and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conducting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General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Meetings))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 modules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(Induction).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25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made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mostly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463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designed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interaction,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well-being,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874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among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community.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cater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unique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participating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leading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0924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00330" indent="-108585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Equipment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7874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 (Banners,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GG’s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GSA’s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socials,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etc)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46050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(Grad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Summit,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907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(Induction,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Training, Consultations)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3751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Liability Insurance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88950" indent="-108585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Portal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6830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events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84480">
                        <a:lnSpc>
                          <a:spcPct val="1580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779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Sports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1084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Responsible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oversight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715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sporting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policy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procedures, national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rules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regulations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industry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entails: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1430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systems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08610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2255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0193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grievance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guidance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66370">
                        <a:lnSpc>
                          <a:spcPct val="1580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Advancement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 Legal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8669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15023"/>
              </p:ext>
            </p:extLst>
          </p:nvPr>
        </p:nvGraphicFramePr>
        <p:xfrm>
          <a:off x="630000" y="1425295"/>
          <a:ext cx="13863318" cy="7274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6472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528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20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11454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 </a:t>
                      </a: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238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New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managing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application process,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communicating outcomes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C&amp;S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Committee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consideration, drafting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constitutions,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supporting</a:t>
                      </a:r>
                      <a:r>
                        <a:rPr sz="800" spc="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membership collection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setting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webpages,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organising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logistics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Inaugural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Meetings,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processing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IGM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papers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8288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setting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C&amp;S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platforms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1940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Coordinate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recruitment</a:t>
                      </a:r>
                      <a:r>
                        <a:rPr sz="800" b="1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465455">
                        <a:lnSpc>
                          <a:spcPts val="95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participation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3664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3-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each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orientation.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Tax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239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expert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new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tax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reporting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obligations.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3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93370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–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advice,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resources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4033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Provision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 liability insurance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based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specified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conditions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2542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discipline guidance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agreement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governance.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8255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societies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referred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made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mostly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5463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designed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foster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interaction,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well-being,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learning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7874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among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diverse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community.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cater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unique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provide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6195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contribute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community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participating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leading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these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0924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through: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00330" indent="-108585">
                        <a:lnSpc>
                          <a:spcPts val="950"/>
                        </a:lnSpc>
                        <a:spcBef>
                          <a:spcPts val="31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Room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Equipment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Representation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7874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 (Banners,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 GG’s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GSA’s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socials,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etc)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46050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r>
                        <a:rPr sz="800" spc="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(Grad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Summit,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Expo)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1907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(Induction,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Training, Consultations)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3751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Public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Liability Insurance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488950" indent="-108585">
                        <a:lnSpc>
                          <a:spcPct val="100000"/>
                        </a:lnSpc>
                        <a:spcBef>
                          <a:spcPts val="26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6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Group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Portal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6830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events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84480">
                        <a:lnSpc>
                          <a:spcPct val="1580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779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 Team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Sports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b="1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1084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Responsible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oversight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715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activities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sporting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policy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procedures, national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body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rules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regulations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industry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best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practice.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entails: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funding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affiliation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facility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hire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marketing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1430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systems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308610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health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122555" indent="-108585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r>
                        <a:rPr sz="800" spc="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training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opportunities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130" marR="201930" indent="-108585">
                        <a:lnSpc>
                          <a:spcPts val="950"/>
                        </a:lnSpc>
                        <a:spcBef>
                          <a:spcPts val="315"/>
                        </a:spcBef>
                        <a:buChar char="•"/>
                        <a:tabLst>
                          <a:tab pos="15113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grievance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guidance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40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51765" indent="-108585">
                        <a:lnSpc>
                          <a:spcPct val="100000"/>
                        </a:lnSpc>
                        <a:spcBef>
                          <a:spcPts val="275"/>
                        </a:spcBef>
                        <a:buChar char="•"/>
                        <a:tabLst>
                          <a:tab pos="151765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networking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Finance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66370">
                        <a:lnSpc>
                          <a:spcPct val="15800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Advancement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Insurance Legal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85420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729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30000" y="1425295"/>
          <a:ext cx="13863318" cy="8623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083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645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5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Ida</a:t>
                      </a:r>
                      <a:r>
                        <a:rPr sz="800" b="1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098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performances,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example: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2720" marR="189230" indent="-108585">
                        <a:lnSpc>
                          <a:spcPts val="950"/>
                        </a:lnSpc>
                        <a:spcBef>
                          <a:spcPts val="565"/>
                        </a:spcBef>
                        <a:buChar char="•"/>
                        <a:tabLst>
                          <a:tab pos="172720" algn="l"/>
                        </a:tabLst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Ida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Unplugged: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Performances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musicians.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2720" marR="113030" indent="-108585">
                        <a:lnSpc>
                          <a:spcPts val="950"/>
                        </a:lnSpc>
                        <a:spcBef>
                          <a:spcPts val="284"/>
                        </a:spcBef>
                        <a:buChar char="•"/>
                        <a:tabLst>
                          <a:tab pos="172720" algn="l"/>
                        </a:tabLst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Dinner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Club: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inspired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monthly gathering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where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postgrads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guests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explore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big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ideas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literature, science,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politics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over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shared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meals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thought-provoking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questions.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72720" marR="120014" indent="-108585" algn="just">
                        <a:lnSpc>
                          <a:spcPts val="950"/>
                        </a:lnSpc>
                        <a:spcBef>
                          <a:spcPts val="280"/>
                        </a:spcBef>
                        <a:buChar char="•"/>
                        <a:tabLst>
                          <a:tab pos="172720" algn="l"/>
                        </a:tabLst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diverse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range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75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1054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 areas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63220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Programming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Consultation support: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3843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Brainstorming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Ideation: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groups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clarify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goals, identify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audience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needs,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co-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exciting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program concepts.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9539">
                        <a:lnSpc>
                          <a:spcPts val="950"/>
                        </a:lnSpc>
                        <a:spcBef>
                          <a:spcPts val="284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Scheduling: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 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detailed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realistic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objectives 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maximises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747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</a:t>
                      </a:r>
                      <a:r>
                        <a:rPr sz="800" b="1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Support:</a:t>
                      </a: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Help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source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secure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suitable artists,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speakers,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performers, workshop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facilitators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entertainment</a:t>
                      </a:r>
                      <a:r>
                        <a:rPr sz="800" spc="7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providers.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446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</a:t>
                      </a:r>
                      <a:r>
                        <a:rPr sz="800" b="1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Liaison:</a:t>
                      </a:r>
                      <a:r>
                        <a:rPr sz="800" b="1" spc="-6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point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contact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talent,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ensuring clear</a:t>
                      </a:r>
                      <a:r>
                        <a:rPr sz="800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communication</a:t>
                      </a:r>
                      <a:r>
                        <a:rPr sz="800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expectations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lead-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 Burnley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 campus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0764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7846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46355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53035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4859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contractors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3079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not-for-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profit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0350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sponsors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1336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358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Inclusive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respectful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 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interest.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avenues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sense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belonging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driven 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recommendations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community.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89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(Arts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Education)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9745">
                        <a:lnSpc>
                          <a:spcPct val="1580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CAPS 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354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63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deliver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cohesive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significant milestones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324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department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 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acknowledge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4953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achievements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student-athletes,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coaches,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927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spectator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intervarsity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stronger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 students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194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alumni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foundation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6416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campuses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81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Marketing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1082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339090">
                        <a:lnSpc>
                          <a:spcPts val="950"/>
                        </a:lnSpc>
                        <a:spcBef>
                          <a:spcPts val="4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729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10788652" y="10245725"/>
            <a:ext cx="3336290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10" dirty="0"/>
              <a:t>2026–</a:t>
            </a:r>
            <a:r>
              <a:rPr dirty="0"/>
              <a:t>2028</a:t>
            </a:r>
            <a:r>
              <a:rPr spc="5" dirty="0"/>
              <a:t> </a:t>
            </a:r>
            <a:r>
              <a:rPr dirty="0"/>
              <a:t>Catalogue</a:t>
            </a:r>
            <a:r>
              <a:rPr spc="5" dirty="0"/>
              <a:t> </a:t>
            </a:r>
            <a:r>
              <a:rPr dirty="0"/>
              <a:t>of</a:t>
            </a:r>
            <a:r>
              <a:rPr spc="10" dirty="0"/>
              <a:t> </a:t>
            </a:r>
            <a:r>
              <a:rPr dirty="0"/>
              <a:t>SSAF</a:t>
            </a:r>
            <a:r>
              <a:rPr spc="5" dirty="0"/>
              <a:t> </a:t>
            </a:r>
            <a:r>
              <a:rPr dirty="0"/>
              <a:t>Funded</a:t>
            </a:r>
            <a:r>
              <a:rPr spc="10" dirty="0"/>
              <a:t> </a:t>
            </a:r>
            <a:r>
              <a:rPr dirty="0"/>
              <a:t>Services</a:t>
            </a:r>
            <a:r>
              <a:rPr spc="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Activities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14321603" y="10245725"/>
            <a:ext cx="219709" cy="206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676422"/>
              </p:ext>
            </p:extLst>
          </p:nvPr>
        </p:nvGraphicFramePr>
        <p:xfrm>
          <a:off x="630000" y="1425295"/>
          <a:ext cx="13863318" cy="84934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281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728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2249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29534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20C4F4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D0DD28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0" dirty="0">
                          <a:solidFill>
                            <a:srgbClr val="F498C0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200" b="1" spc="-25" dirty="0">
                          <a:solidFill>
                            <a:srgbClr val="EF4637"/>
                          </a:solidFill>
                          <a:latin typeface="Arial"/>
                          <a:cs typeface="Arial"/>
                        </a:rPr>
                        <a:t>MUS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753">
                <a:tc gridSpan="2"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 marR="403860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92405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 dirty="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5176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Details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of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28600" algn="just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Which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&amp;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the</a:t>
                      </a:r>
                      <a:r>
                        <a:rPr sz="900" b="1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services</a:t>
                      </a:r>
                      <a:r>
                        <a:rPr sz="900" b="1" spc="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to?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885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Units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included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in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collaboration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What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will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be</a:t>
                      </a:r>
                      <a:r>
                        <a:rPr sz="900" b="1" spc="-1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provided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91795">
                        <a:lnSpc>
                          <a:spcPct val="101899"/>
                        </a:lnSpc>
                        <a:spcBef>
                          <a:spcPts val="565"/>
                        </a:spcBef>
                      </a:pP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Cohort</a:t>
                      </a:r>
                      <a:r>
                        <a:rPr sz="900" b="1" spc="1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5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/</a:t>
                      </a:r>
                      <a:r>
                        <a:rPr sz="900" b="1" spc="50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3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Campus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17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Other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 </a:t>
                      </a:r>
                      <a:r>
                        <a:rPr sz="900" b="1" spc="-25" dirty="0">
                          <a:solidFill>
                            <a:srgbClr val="FFFFFF"/>
                          </a:solidFill>
                          <a:latin typeface="Source Sans 3 SemiBold"/>
                          <a:cs typeface="Source Sans 3 SemiBold"/>
                        </a:rPr>
                        <a:t>Org</a:t>
                      </a:r>
                      <a:endParaRPr sz="900">
                        <a:latin typeface="Source Sans 3 SemiBold"/>
                        <a:cs typeface="Source Sans 3 SemiBold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220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1307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2.3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955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Major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ts val="955"/>
                        </a:lnSpc>
                      </a:pPr>
                      <a:r>
                        <a:rPr sz="800" i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(continued)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5D6E5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Logistics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Operations: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58115">
                        <a:lnSpc>
                          <a:spcPts val="950"/>
                        </a:lnSpc>
                        <a:spcBef>
                          <a:spcPts val="31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Resourcing: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staffing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plans, volunteer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recruitment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budgeting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adequately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resourced.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4828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Bookings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Infrastructure:</a:t>
                      </a:r>
                      <a:r>
                        <a:rPr sz="800" b="1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Assist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reserving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06680">
                        <a:lnSpc>
                          <a:spcPts val="950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arranging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infrastructure (e.g.,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staging,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fencing, furniture,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signage).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89230">
                        <a:lnSpc>
                          <a:spcPts val="950"/>
                        </a:lnSpc>
                        <a:spcBef>
                          <a:spcPts val="284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On-the-Ground Support: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operational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day,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 support,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crew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coordination,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troubleshooting.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9539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Maintenance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Services: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Coordinate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waste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management,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power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access, security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arrangements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crowd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50038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11125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b="1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Assessment:</a:t>
                      </a:r>
                      <a:r>
                        <a:rPr sz="800" b="1" spc="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students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developing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event-specific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assessments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implementing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appropriate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mitigation strategies.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63195">
                        <a:lnSpc>
                          <a:spcPts val="950"/>
                        </a:lnSpc>
                        <a:spcBef>
                          <a:spcPts val="280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Compliance:</a:t>
                      </a:r>
                      <a:r>
                        <a:rPr sz="800" b="1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Ensure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follow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relevant UMSU,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University,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legal guidelines.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38430">
                        <a:lnSpc>
                          <a:spcPts val="950"/>
                        </a:lnSpc>
                        <a:spcBef>
                          <a:spcPts val="28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On-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Site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Management: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Monitor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real-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time,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responding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issues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keep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safe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compliant.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2025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b="1" spc="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Enquiry Support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0096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800" b="1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Enquiries:</a:t>
                      </a:r>
                      <a:r>
                        <a:rPr sz="800" b="1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Respond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queries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about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processes, 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options,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logistics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person,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via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email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phone.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b="1" spc="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Registration:</a:t>
                      </a:r>
                      <a:r>
                        <a:rPr sz="800" b="1" spc="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 internal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registration forms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calendars, ensuring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smooth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approvals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timeline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tracking.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447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800" b="1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Policy</a:t>
                      </a:r>
                      <a:r>
                        <a:rPr sz="800" b="1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Guidance:</a:t>
                      </a:r>
                      <a:r>
                        <a:rPr sz="800" b="1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information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 around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policies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procedures.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4769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Across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Parkville, Burnley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Southbank campus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64769" marR="20764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affiliated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37846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staff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46355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15303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Venue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Management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14859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contractors</a:t>
                      </a:r>
                      <a:r>
                        <a:rPr sz="800" spc="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providers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>
                        <a:lnSpc>
                          <a:spcPts val="955"/>
                        </a:lnSpc>
                        <a:spcBef>
                          <a:spcPts val="52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307975">
                        <a:lnSpc>
                          <a:spcPts val="950"/>
                        </a:lnSpc>
                        <a:spcBef>
                          <a:spcPts val="3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not-for-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profit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organisations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10350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sponsors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promoters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services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64769" marR="21336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External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Artists 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Performers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AF1FD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3589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All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Inclusive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respectful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that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 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areas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their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interest.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also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avenues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sense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belonging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international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students.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r>
                        <a:rPr sz="800" spc="-6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driven through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feedback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recommendations</a:t>
                      </a:r>
                      <a:r>
                        <a:rPr sz="800" spc="7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community.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Graduate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168910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Faculties (Arts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Fine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Arts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Music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Education)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9745">
                        <a:lnSpc>
                          <a:spcPct val="158000"/>
                        </a:lnSpc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MU</a:t>
                      </a:r>
                      <a:r>
                        <a:rPr sz="800" spc="-3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CAPS UMSU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29539">
                        <a:lnSpc>
                          <a:spcPts val="950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committee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383540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Alumni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Relations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58419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UoM</a:t>
                      </a:r>
                      <a:r>
                        <a:rPr sz="800" spc="-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Careers 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Murrup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Barak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A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BDEEB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635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Collaborate</a:t>
                      </a:r>
                      <a:r>
                        <a:rPr sz="800" spc="5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departments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deliver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cohesive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student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around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cultural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significant milestones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2324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department events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celebrate and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acknowledge</a:t>
                      </a:r>
                      <a:r>
                        <a:rPr sz="800" spc="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the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49530">
                        <a:lnSpc>
                          <a:spcPts val="950"/>
                        </a:lnSpc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achievements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student-athletes,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coaches,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team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managers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volunteers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92710">
                        <a:lnSpc>
                          <a:spcPts val="950"/>
                        </a:lnSpc>
                        <a:spcBef>
                          <a:spcPts val="56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Deliver spectator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r>
                        <a:rPr sz="800" spc="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initiatives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intervarsity events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create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stronger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connection</a:t>
                      </a:r>
                      <a:r>
                        <a:rPr sz="800" spc="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the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University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4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current students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43180" marR="194945">
                        <a:lnSpc>
                          <a:spcPts val="950"/>
                        </a:lnSpc>
                        <a:spcBef>
                          <a:spcPts val="57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Support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club,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sport alumni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3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foundation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events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238125">
                        <a:lnSpc>
                          <a:spcPts val="950"/>
                        </a:lnSpc>
                        <a:spcBef>
                          <a:spcPts val="39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Comms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Marketing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SASS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Sustainability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210820">
                        <a:lnSpc>
                          <a:spcPts val="950"/>
                        </a:lnSpc>
                        <a:spcBef>
                          <a:spcPts val="600"/>
                        </a:spcBef>
                      </a:pP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Culture</a:t>
                      </a:r>
                      <a:r>
                        <a:rPr sz="800" spc="-4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50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Engagement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481965">
                        <a:lnSpc>
                          <a:spcPts val="1520"/>
                        </a:lnSpc>
                        <a:spcBef>
                          <a:spcPts val="110"/>
                        </a:spcBef>
                      </a:pPr>
                      <a:r>
                        <a:rPr sz="800" spc="-1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UMSU </a:t>
                      </a:r>
                      <a:r>
                        <a:rPr sz="800" spc="-25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GSA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43180" marR="339090">
                        <a:lnSpc>
                          <a:spcPts val="950"/>
                        </a:lnSpc>
                        <a:spcBef>
                          <a:spcPts val="450"/>
                        </a:spcBef>
                      </a:pPr>
                      <a:r>
                        <a:rPr sz="800" spc="-2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Academic </a:t>
                      </a:r>
                      <a:r>
                        <a:rPr sz="800" spc="-10" dirty="0">
                          <a:solidFill>
                            <a:srgbClr val="02205F"/>
                          </a:solidFill>
                          <a:latin typeface="Arial"/>
                          <a:cs typeface="Arial"/>
                        </a:rPr>
                        <a:t>Divisions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DD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617300" y="885448"/>
            <a:ext cx="772922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2.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Social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Connection,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Events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and</a:t>
            </a:r>
            <a:r>
              <a:rPr sz="2500" b="1" spc="-4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dirty="0">
                <a:solidFill>
                  <a:srgbClr val="02205F"/>
                </a:solidFill>
                <a:latin typeface="Source Sans 3 SemiBold"/>
                <a:cs typeface="Source Sans 3 SemiBold"/>
              </a:rPr>
              <a:t>Orientation</a:t>
            </a:r>
            <a:r>
              <a:rPr sz="2500" b="1" spc="-35" dirty="0">
                <a:solidFill>
                  <a:srgbClr val="02205F"/>
                </a:solidFill>
                <a:latin typeface="Source Sans 3 SemiBold"/>
                <a:cs typeface="Source Sans 3 SemiBold"/>
              </a:rPr>
              <a:t> </a:t>
            </a:r>
            <a:r>
              <a:rPr sz="2500" b="1" spc="-10" dirty="0">
                <a:solidFill>
                  <a:srgbClr val="02205F"/>
                </a:solidFill>
                <a:latin typeface="Source Sans 3 SemiBold"/>
                <a:cs typeface="Source Sans 3 SemiBold"/>
              </a:rPr>
              <a:t>(continued)</a:t>
            </a:r>
            <a:endParaRPr sz="2500">
              <a:latin typeface="Source Sans 3 SemiBold"/>
              <a:cs typeface="Source Sans 3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13591</Words>
  <Application>Microsoft Macintosh PowerPoint</Application>
  <PresentationFormat>Custom</PresentationFormat>
  <Paragraphs>1813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Georgia</vt:lpstr>
      <vt:lpstr>Source Sans 3 SemiBold</vt:lpstr>
      <vt:lpstr>Times New Roman</vt:lpstr>
      <vt:lpstr>Office Theme</vt:lpstr>
      <vt:lpstr>2026 – 2028 Catalogue of SSAF Funded Services and Activities</vt:lpstr>
      <vt:lpstr>About this Catalogue</vt:lpstr>
      <vt:lpstr>Contents</vt:lpstr>
      <vt:lpstr>Draft: Combined SSAF Services Catalogue 11 June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Deborah Thomas</cp:lastModifiedBy>
  <cp:revision>2</cp:revision>
  <dcterms:created xsi:type="dcterms:W3CDTF">2026-06-11T06:16:42Z</dcterms:created>
  <dcterms:modified xsi:type="dcterms:W3CDTF">2026-06-19T06:31:24Z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2026-06-11T00:00:00Z</vt:filetime>
  </property>
  <property fmtid="{D5CDD505-2E9C-101B-9397-08002B2CF9AE}" pid="3" name="Creator">
    <vt:lpwstr>Adobe InDesign 21.4 (Macintosh)</vt:lpwstr>
  </property>
  <property fmtid="{D5CDD505-2E9C-101B-9397-08002B2CF9AE}" pid="4" name="LastSaved">
    <vt:filetime>2026-06-11T00:00:00Z</vt:filetime>
  </property>
  <property fmtid="{D5CDD505-2E9C-101B-9397-08002B2CF9AE}" pid="5" name="Producer">
    <vt:lpwstr>Adobe PDF Library 18.0</vt:lpwstr>
  </property>
</Properties>
</file>